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7"/>
  </p:notesMasterIdLst>
  <p:sldIdLst>
    <p:sldId id="256" r:id="rId2"/>
    <p:sldId id="391" r:id="rId3"/>
    <p:sldId id="393" r:id="rId4"/>
    <p:sldId id="309" r:id="rId5"/>
    <p:sldId id="392" r:id="rId6"/>
    <p:sldId id="310" r:id="rId7"/>
    <p:sldId id="312" r:id="rId8"/>
    <p:sldId id="313" r:id="rId9"/>
    <p:sldId id="394" r:id="rId10"/>
    <p:sldId id="303" r:id="rId11"/>
    <p:sldId id="429" r:id="rId12"/>
    <p:sldId id="307" r:id="rId13"/>
    <p:sldId id="314" r:id="rId14"/>
    <p:sldId id="396" r:id="rId15"/>
    <p:sldId id="315" r:id="rId16"/>
    <p:sldId id="316" r:id="rId17"/>
    <p:sldId id="317" r:id="rId18"/>
    <p:sldId id="318" r:id="rId19"/>
    <p:sldId id="319" r:id="rId20"/>
    <p:sldId id="395" r:id="rId21"/>
    <p:sldId id="320" r:id="rId22"/>
    <p:sldId id="323" r:id="rId23"/>
    <p:sldId id="324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8" r:id="rId33"/>
    <p:sldId id="336" r:id="rId34"/>
    <p:sldId id="337" r:id="rId35"/>
    <p:sldId id="340" r:id="rId36"/>
    <p:sldId id="341" r:id="rId37"/>
    <p:sldId id="342" r:id="rId38"/>
    <p:sldId id="343" r:id="rId39"/>
    <p:sldId id="344" r:id="rId40"/>
    <p:sldId id="345" r:id="rId41"/>
    <p:sldId id="347" r:id="rId42"/>
    <p:sldId id="348" r:id="rId43"/>
    <p:sldId id="349" r:id="rId44"/>
    <p:sldId id="350" r:id="rId45"/>
    <p:sldId id="397" r:id="rId46"/>
    <p:sldId id="398" r:id="rId47"/>
    <p:sldId id="399" r:id="rId48"/>
    <p:sldId id="351" r:id="rId49"/>
    <p:sldId id="352" r:id="rId50"/>
    <p:sldId id="353" r:id="rId51"/>
    <p:sldId id="354" r:id="rId52"/>
    <p:sldId id="355" r:id="rId53"/>
    <p:sldId id="356" r:id="rId54"/>
    <p:sldId id="400" r:id="rId55"/>
    <p:sldId id="357" r:id="rId56"/>
    <p:sldId id="401" r:id="rId57"/>
    <p:sldId id="402" r:id="rId58"/>
    <p:sldId id="403" r:id="rId59"/>
    <p:sldId id="404" r:id="rId60"/>
    <p:sldId id="405" r:id="rId61"/>
    <p:sldId id="406" r:id="rId62"/>
    <p:sldId id="362" r:id="rId63"/>
    <p:sldId id="360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364" r:id="rId72"/>
    <p:sldId id="365" r:id="rId73"/>
    <p:sldId id="414" r:id="rId74"/>
    <p:sldId id="415" r:id="rId75"/>
    <p:sldId id="416" r:id="rId76"/>
    <p:sldId id="370" r:id="rId77"/>
    <p:sldId id="423" r:id="rId78"/>
    <p:sldId id="417" r:id="rId79"/>
    <p:sldId id="418" r:id="rId80"/>
    <p:sldId id="419" r:id="rId81"/>
    <p:sldId id="367" r:id="rId82"/>
    <p:sldId id="420" r:id="rId83"/>
    <p:sldId id="421" r:id="rId84"/>
    <p:sldId id="424" r:id="rId85"/>
    <p:sldId id="425" r:id="rId86"/>
    <p:sldId id="426" r:id="rId87"/>
    <p:sldId id="427" r:id="rId88"/>
    <p:sldId id="428" r:id="rId89"/>
    <p:sldId id="371" r:id="rId90"/>
    <p:sldId id="372" r:id="rId91"/>
    <p:sldId id="373" r:id="rId92"/>
    <p:sldId id="374" r:id="rId93"/>
    <p:sldId id="376" r:id="rId94"/>
    <p:sldId id="308" r:id="rId95"/>
    <p:sldId id="430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120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94660"/>
  </p:normalViewPr>
  <p:slideViewPr>
    <p:cSldViewPr>
      <p:cViewPr varScale="1">
        <p:scale>
          <a:sx n="108" d="100"/>
          <a:sy n="108" d="100"/>
        </p:scale>
        <p:origin x="1638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5/13/2021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9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1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2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E7DD30C-73D2-4454-B204-8BBB334DE175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9E8D-ABAC-431C-A89D-D6E799CBB879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5BA2873-69DF-4C7B-9C8A-B324CA925431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D669-518E-410A-8B1F-EFB8E86D2A42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3154-B453-42EA-8EC9-06D80CF730F0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EB6DE1A-5618-4D53-AA1F-4BB7743DA3E4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946EE3C-6139-4A16-9468-BBD68355F2BE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620B-1B7F-412D-8613-1DB96F505FB2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FB0F-302A-47C0-9970-606E43F79C63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AC161-0E40-41F3-99CB-1EF063AD1AA3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8853048-9302-438F-970D-439EE1F3BDBF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A7EF0ED-FD52-4C71-BB29-DF7C172E40A0}" type="datetime1">
              <a:rPr lang="en-US" altLang="zh-CN" smtClean="0"/>
              <a:t>5/13/2021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88.png"/><Relationship Id="rId4" Type="http://schemas.openxmlformats.org/officeDocument/2006/relationships/image" Target="../media/image36.tiff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tiff"/><Relationship Id="rId5" Type="http://schemas.openxmlformats.org/officeDocument/2006/relationships/image" Target="../media/image36.tiff"/><Relationship Id="rId4" Type="http://schemas.openxmlformats.org/officeDocument/2006/relationships/image" Target="../media/image9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image" Target="../media/image970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3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emf"/><Relationship Id="rId4" Type="http://schemas.openxmlformats.org/officeDocument/2006/relationships/image" Target="../media/image13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emf"/><Relationship Id="rId4" Type="http://schemas.openxmlformats.org/officeDocument/2006/relationships/image" Target="../media/image14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image" Target="../media/image146.emf"/><Relationship Id="rId7" Type="http://schemas.openxmlformats.org/officeDocument/2006/relationships/image" Target="../media/image150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Relationship Id="rId9" Type="http://schemas.openxmlformats.org/officeDocument/2006/relationships/image" Target="../media/image15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64.emf"/><Relationship Id="rId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emf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0.png"/><Relationship Id="rId3" Type="http://schemas.openxmlformats.org/officeDocument/2006/relationships/image" Target="../media/image173.png"/><Relationship Id="rId7" Type="http://schemas.openxmlformats.org/officeDocument/2006/relationships/image" Target="../media/image175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7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76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17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2.emf"/><Relationship Id="rId7" Type="http://schemas.openxmlformats.org/officeDocument/2006/relationships/image" Target="../media/image230.png"/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emf"/><Relationship Id="rId5" Type="http://schemas.openxmlformats.org/officeDocument/2006/relationships/image" Target="../media/image184.emf"/><Relationship Id="rId10" Type="http://schemas.openxmlformats.org/officeDocument/2006/relationships/image" Target="../media/image186.emf"/><Relationship Id="rId4" Type="http://schemas.openxmlformats.org/officeDocument/2006/relationships/image" Target="../media/image183.emf"/><Relationship Id="rId9" Type="http://schemas.openxmlformats.org/officeDocument/2006/relationships/image" Target="../media/image23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08.png"/><Relationship Id="rId7" Type="http://schemas.openxmlformats.org/officeDocument/2006/relationships/image" Target="../media/image22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10.png"/><Relationship Id="rId10" Type="http://schemas.openxmlformats.org/officeDocument/2006/relationships/image" Target="../media/image228.png"/><Relationship Id="rId4" Type="http://schemas.openxmlformats.org/officeDocument/2006/relationships/image" Target="../media/image36.tiff"/><Relationship Id="rId9" Type="http://schemas.openxmlformats.org/officeDocument/2006/relationships/image" Target="../media/image2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7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261.png"/><Relationship Id="rId5" Type="http://schemas.openxmlformats.org/officeDocument/2006/relationships/image" Target="../media/image175.png"/><Relationship Id="rId10" Type="http://schemas.openxmlformats.org/officeDocument/2006/relationships/image" Target="../media/image260.png"/><Relationship Id="rId4" Type="http://schemas.openxmlformats.org/officeDocument/2006/relationships/image" Target="../media/image174.png"/><Relationship Id="rId9" Type="http://schemas.openxmlformats.org/officeDocument/2006/relationships/image" Target="../media/image259.png"/><Relationship Id="rId14" Type="http://schemas.openxmlformats.org/officeDocument/2006/relationships/image" Target="../media/image2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emf"/><Relationship Id="rId5" Type="http://schemas.openxmlformats.org/officeDocument/2006/relationships/image" Target="../media/image248.emf"/><Relationship Id="rId4" Type="http://schemas.openxmlformats.org/officeDocument/2006/relationships/image" Target="../media/image24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png"/><Relationship Id="rId7" Type="http://schemas.openxmlformats.org/officeDocument/2006/relationships/image" Target="../media/image279.emf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4" Type="http://schemas.openxmlformats.org/officeDocument/2006/relationships/image" Target="../media/image27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4038600"/>
            <a:ext cx="5943600" cy="1828800"/>
          </a:xfrm>
        </p:spPr>
        <p:txBody>
          <a:bodyPr>
            <a:normAutofit/>
          </a:bodyPr>
          <a:lstStyle/>
          <a:p>
            <a:r>
              <a:rPr lang="en-US" dirty="0"/>
              <a:t>2.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204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25" y="304800"/>
            <a:ext cx="535935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7F500-D9E3-4735-BDF0-6EC74B29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idx="1"/>
          </p:nvPr>
        </p:nvSpPr>
        <p:spPr>
          <a:xfrm>
            <a:off x="609600" y="1676400"/>
            <a:ext cx="7936731" cy="49659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 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attenuation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transmission line or waveguide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change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a broadband signal (more than one frequency) will not be distorted when it is propagating on the line, which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dispersionless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velocity or attenuation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the individual frequency components will not maintain their original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 relationships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they propagate on the line.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broadband signal will change during propagation. This effect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phase velocity and attenuation constant are both related to the material’s property (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dispersion is also interpreted as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dependence of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All natural materials exhibit some degree of 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such as case, there is no single phase velocity that can describe the signal propagation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882323-F085-4B3F-B880-49DAFCB2DFF2}"/>
              </a:ext>
            </a:extLst>
          </p:cNvPr>
          <p:cNvSpPr txBox="1">
            <a:spLocks/>
          </p:cNvSpPr>
          <p:nvPr/>
        </p:nvSpPr>
        <p:spPr>
          <a:xfrm>
            <a:off x="533400" y="228600"/>
            <a:ext cx="8385048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Definition of </a:t>
            </a:r>
            <a:r>
              <a:rPr lang="en-US" dirty="0"/>
              <a:t>Dispersion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0" y="1480"/>
            <a:ext cx="8610600" cy="457200"/>
          </a:xfrm>
          <a:prstGeom prst="rect">
            <a:avLst/>
          </a:prstGeom>
          <a:solidFill>
            <a:srgbClr val="FFC000"/>
          </a:solidFill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of wave propagation depends on frequency (wavelength)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08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3400" y="29023"/>
            <a:ext cx="8010145" cy="1190177"/>
          </a:xfrm>
        </p:spPr>
        <p:txBody>
          <a:bodyPr>
            <a:noAutofit/>
          </a:bodyPr>
          <a:lstStyle/>
          <a:p>
            <a:r>
              <a:rPr lang="en-US" dirty="0"/>
              <a:t>Combination of Material and Structure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33401" y="2590800"/>
                <a:ext cx="8012930" cy="4735891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 is </a:t>
                </a:r>
                <a:r>
                  <a:rPr lang="en-US" sz="20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dispersionless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material is </a:t>
                </a:r>
                <a:r>
                  <a:rPr lang="en-US" altLang="zh-CN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dispersionless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lines,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 is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material is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dispersive.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transmission lines carrying TE or TM modes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 is always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dispersive, because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 velocity is always dependent on frequency, no matter the material is dispersive or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Theoretically, there are also very special cases, in which the material dispersion can coincidently cancel the structure dispersion effect, so the overall effect is dispersionless</a:t>
                </a:r>
              </a:p>
            </p:txBody>
          </p:sp>
        </mc:Choice>
        <mc:Fallback xmlns="">
          <p:sp>
            <p:nvSpPr>
              <p:cNvPr id="3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1" y="2590800"/>
                <a:ext cx="8012930" cy="4735891"/>
              </a:xfrm>
              <a:blipFill>
                <a:blip r:embed="rId3"/>
                <a:stretch>
                  <a:fillRect r="-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533400" y="16002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dispersion 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of a </a:t>
            </a:r>
            <a:r>
              <a:rPr lang="en-US" altLang="zh-CN" sz="2400" dirty="0" smtClean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transmission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line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is </a:t>
            </a:r>
            <a:r>
              <a:rPr lang="en-US" altLang="zh-CN" sz="2400" dirty="0" err="1" smtClean="0">
                <a:latin typeface="Gill Sans MT" panose="020B0502020104020203" pitchFamily="34" charset="0"/>
                <a:cs typeface="Times New Roman" panose="02020603050405020304" pitchFamily="18" charset="0"/>
              </a:rPr>
              <a:t>dertermined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by 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dispersion 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of </a:t>
            </a:r>
            <a:r>
              <a:rPr lang="en-US" altLang="zh-CN" sz="2400" dirty="0" smtClean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wave mode of interest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that propagate along 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9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0936" y="313740"/>
            <a:ext cx="7189655" cy="7542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Examples of Material Dispersion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47" y="1641033"/>
            <a:ext cx="2638425" cy="1657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Refraction index varies with frequency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red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yellow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blue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blipFill>
                <a:blip r:embed="rId4"/>
                <a:stretch>
                  <a:fillRect l="-1461" t="-2618" r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279607" y="1268804"/>
            <a:ext cx="317791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body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32" y="1780770"/>
            <a:ext cx="838200" cy="1447800"/>
          </a:xfrm>
          <a:prstGeom prst="rect">
            <a:avLst/>
          </a:prstGeom>
        </p:spPr>
      </p:pic>
      <p:sp>
        <p:nvSpPr>
          <p:cNvPr id="6" name="U-Turn Arrow 5"/>
          <p:cNvSpPr/>
          <p:nvPr/>
        </p:nvSpPr>
        <p:spPr>
          <a:xfrm rot="5400000">
            <a:off x="6627193" y="3508034"/>
            <a:ext cx="284671" cy="47445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22910" y="2295493"/>
            <a:ext cx="595222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77940" y="2434944"/>
            <a:ext cx="116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10 GHz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05" y="3021361"/>
            <a:ext cx="838200" cy="1447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644839" y="3283595"/>
            <a:ext cx="95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MMW, THz,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237" y="1780770"/>
            <a:ext cx="838200" cy="14478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7472115" y="2295493"/>
            <a:ext cx="1097280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705251" y="2133475"/>
            <a:ext cx="73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X-ray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9309" y="5332404"/>
            <a:ext cx="7579011" cy="1509169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65530" y="53047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Water</a:t>
            </a:r>
            <a:endParaRPr lang="zh-CN" altLang="en-US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2123560" y="6225489"/>
            <a:ext cx="1461577" cy="638617"/>
          </a:xfrm>
          <a:prstGeom prst="rect">
            <a:avLst/>
          </a:prstGeom>
          <a:noFill/>
        </p:spPr>
      </p:pic>
      <p:sp>
        <p:nvSpPr>
          <p:cNvPr id="25" name="Arc 24"/>
          <p:cNvSpPr/>
          <p:nvPr/>
        </p:nvSpPr>
        <p:spPr>
          <a:xfrm rot="13500000" flipH="1">
            <a:off x="2406457" y="4803169"/>
            <a:ext cx="822960" cy="8229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Arc 26"/>
          <p:cNvSpPr/>
          <p:nvPr/>
        </p:nvSpPr>
        <p:spPr>
          <a:xfrm rot="13500000" flipH="1">
            <a:off x="2309804" y="4830169"/>
            <a:ext cx="1005840" cy="1005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Arc 32"/>
          <p:cNvSpPr/>
          <p:nvPr/>
        </p:nvSpPr>
        <p:spPr>
          <a:xfrm rot="13500000" flipH="1">
            <a:off x="2209157" y="4848394"/>
            <a:ext cx="1188720" cy="118872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44993" y="4777799"/>
            <a:ext cx="11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30 kHz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rc 34"/>
          <p:cNvSpPr/>
          <p:nvPr/>
        </p:nvSpPr>
        <p:spPr>
          <a:xfrm rot="13500000" flipH="1">
            <a:off x="2587224" y="4440727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c 35"/>
          <p:cNvSpPr/>
          <p:nvPr/>
        </p:nvSpPr>
        <p:spPr>
          <a:xfrm rot="13500000" flipH="1">
            <a:off x="2489765" y="4548009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4659885" y="6225489"/>
            <a:ext cx="1461577" cy="638617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3356300" y="4783145"/>
            <a:ext cx="175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MHz, GHz, THz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Arc 38"/>
          <p:cNvSpPr/>
          <p:nvPr/>
        </p:nvSpPr>
        <p:spPr>
          <a:xfrm rot="13500000" flipH="1">
            <a:off x="5188801" y="4443446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Arc 39"/>
          <p:cNvSpPr/>
          <p:nvPr/>
        </p:nvSpPr>
        <p:spPr>
          <a:xfrm rot="13500000" flipH="1">
            <a:off x="5091342" y="4550728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30" y="6220461"/>
            <a:ext cx="914400" cy="527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5451">
            <a:off x="8296992" y="4490120"/>
            <a:ext cx="364331" cy="4286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7477539" y="5304573"/>
            <a:ext cx="364375" cy="860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841914" y="4841155"/>
            <a:ext cx="467913" cy="472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135879" y="4777799"/>
            <a:ext cx="70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c 40"/>
          <p:cNvSpPr/>
          <p:nvPr/>
        </p:nvSpPr>
        <p:spPr>
          <a:xfrm rot="13500000" flipH="1">
            <a:off x="5229790" y="5146817"/>
            <a:ext cx="365760" cy="3657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Arc 42"/>
          <p:cNvSpPr/>
          <p:nvPr/>
        </p:nvSpPr>
        <p:spPr>
          <a:xfrm rot="13500000" flipH="1">
            <a:off x="5317483" y="5510916"/>
            <a:ext cx="182880" cy="1828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53830" y="1636891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Prism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429" y="5791013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Model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843" y="1524000"/>
            <a:ext cx="6612357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762735"/>
            <a:ext cx="4267200" cy="109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1201"/>
            <a:ext cx="476097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85221" y="1600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thick wires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1" y="601980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19201" y="6609525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67600" y="5945188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661251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438" y="4114800"/>
            <a:ext cx="268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element model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B13932-DF4D-4EEC-853F-629BB05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 of Parameters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1" y="4419600"/>
            <a:ext cx="7784330" cy="23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self-inductance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capacitance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 proximity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resistance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finite conductivity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individual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conductance due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dielectric loss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the material between the conductors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509" y="1981200"/>
            <a:ext cx="6559313" cy="23280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>
            <a:off x="5257800" y="2228360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1711495"/>
            <a:ext cx="209343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Wire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47A86B-4C1C-488D-ACA0-FAA4C1DA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6200" y="19812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Expressions will be derived in later chapters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2"/>
            <a:ext cx="7543799" cy="430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876800"/>
            <a:ext cx="5715001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19600"/>
            <a:ext cx="310631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B8E46B-9CBF-4ADB-9467-70C878B5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Transmission-Line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3739" y="4434518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signals: </a:t>
            </a:r>
            <a:r>
              <a:rPr lang="en-US" dirty="0"/>
              <a:t>use </a:t>
            </a:r>
            <a:r>
              <a:rPr lang="en-US" dirty="0" err="1"/>
              <a:t>phasors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594360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Telegrapher’s equations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4067689" cy="237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488660"/>
            <a:ext cx="4724401" cy="3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995" y="1559099"/>
            <a:ext cx="5010806" cy="28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849214"/>
            <a:ext cx="2133599" cy="6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799" y="5603641"/>
            <a:ext cx="2771108" cy="12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EC8676-87E2-4DCC-8E8E-04632F91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Wave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200400"/>
            <a:ext cx="406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Combining the two equations leads to: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0"/>
            <a:ext cx="660400" cy="306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27137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Second-order differential equation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399"/>
            <a:ext cx="3360706" cy="147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4549140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4" y="4431319"/>
            <a:ext cx="3505200" cy="80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78" y="5839061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8252" y="6484620"/>
            <a:ext cx="121138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4642" y="4419600"/>
            <a:ext cx="454935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5202" y="1946400"/>
            <a:ext cx="2445188" cy="873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8B30ED-0B87-4108-8DC6-E1796CE9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228600"/>
            <a:ext cx="8153400" cy="990600"/>
          </a:xfrm>
        </p:spPr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198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General solutions: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44869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068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follows that: 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57419"/>
            <a:ext cx="3657600" cy="8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3657600" cy="87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225" y="3886200"/>
            <a:ext cx="3305175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068669"/>
            <a:ext cx="2957512" cy="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955605"/>
            <a:ext cx="3352808" cy="48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609600"/>
            <a:ext cx="4546909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alpha val="75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86400" y="6553200"/>
            <a:ext cx="1905000" cy="27571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5144869"/>
            <a:ext cx="36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Determined by structure and 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4763345"/>
            <a:ext cx="10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58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0B08F1-2438-4C98-8366-A10D5DE8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8" y="3657600"/>
            <a:ext cx="4323398" cy="287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600200"/>
            <a:ext cx="15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general: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543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+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4057" y="6353128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–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91000" y="580882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14423" y="6353128"/>
            <a:ext cx="449084" cy="218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92" y="2166640"/>
            <a:ext cx="2085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3051" y="1524000"/>
            <a:ext cx="48809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2825" y="2971800"/>
            <a:ext cx="5514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0EC08D-401E-4AED-9201-CB72B086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TextBox 11"/>
          <p:cNvSpPr txBox="1"/>
          <p:nvPr/>
        </p:nvSpPr>
        <p:spPr>
          <a:xfrm>
            <a:off x="4419600" y="4025374"/>
            <a:ext cx="48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Do NOT forget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the contribution of initial phase!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Overview</a:t>
            </a:r>
          </a:p>
        </p:txBody>
      </p:sp>
      <p:pic>
        <p:nvPicPr>
          <p:cNvPr id="4" name="Content Placeholder 3" descr="2con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5" b="-10465"/>
          <a:stretch>
            <a:fillRect/>
          </a:stretch>
        </p:blipFill>
        <p:spPr>
          <a:xfrm>
            <a:off x="228600" y="14478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215C86-3104-4BC5-A54C-37565C19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Impedance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801" y="1600200"/>
            <a:ext cx="7772400" cy="72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So far we have learned three different concepts of impedance: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wave impedance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intrinsic impedance 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and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2540425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p:sp>
        <p:nvSpPr>
          <p:cNvPr id="25" name="Up Arrow 24"/>
          <p:cNvSpPr/>
          <p:nvPr/>
        </p:nvSpPr>
        <p:spPr>
          <a:xfrm rot="5400000">
            <a:off x="2630614" y="2773043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3625" y="2725090"/>
            <a:ext cx="186159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57200" y="3524560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</a:t>
            </a:r>
          </a:p>
        </p:txBody>
      </p:sp>
      <p:sp>
        <p:nvSpPr>
          <p:cNvPr id="29" name="Up Arrow 28"/>
          <p:cNvSpPr/>
          <p:nvPr/>
        </p:nvSpPr>
        <p:spPr>
          <a:xfrm rot="5400000">
            <a:off x="2630614" y="3757178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3625" y="3709225"/>
            <a:ext cx="186159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7200" y="4503003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33" name="Up Arrow 32"/>
          <p:cNvSpPr/>
          <p:nvPr/>
        </p:nvSpPr>
        <p:spPr>
          <a:xfrm rot="5400000">
            <a:off x="2630614" y="473562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3625" y="4503003"/>
            <a:ext cx="1861592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228655" y="2536016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particular type of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654" y="3524560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material parameters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28654" y="4502258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voltage to current on a TL</a:t>
            </a: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524522" y="5760551"/>
            <a:ext cx="8285821" cy="80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For TEM waves, </a:t>
            </a:r>
            <a:r>
              <a:rPr lang="en-US" sz="2000" b="1" dirty="0" smtClean="0">
                <a:solidFill>
                  <a:srgbClr val="1A1A1A"/>
                </a:solidFill>
                <a:latin typeface="Times New Roman" panose="02020603050405020304" pitchFamily="18" charset="0"/>
              </a:rPr>
              <a:t>wave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impedance </a:t>
            </a:r>
            <a:r>
              <a:rPr lang="en-US" sz="2000" dirty="0" smtClean="0">
                <a:solidFill>
                  <a:srgbClr val="1A1A1A"/>
                </a:solidFill>
                <a:latin typeface="Times New Roman" panose="02020603050405020304" pitchFamily="18" charset="0"/>
              </a:rPr>
              <a:t>= </a:t>
            </a:r>
            <a:r>
              <a:rPr lang="en-US" sz="2000" b="1" dirty="0" smtClean="0">
                <a:solidFill>
                  <a:srgbClr val="1A1A1A"/>
                </a:solidFill>
                <a:latin typeface="Times New Roman" panose="02020603050405020304" pitchFamily="18" charset="0"/>
              </a:rPr>
              <a:t>intrinsic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impedance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. For example, plane wave and waves in a coaxial cable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817F-26D2-4601-8E5A-8516F64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0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dirty="0"/>
              <a:t>Example 2-1:  </a:t>
            </a:r>
            <a:r>
              <a:rPr lang="en-US" dirty="0">
                <a:solidFill>
                  <a:srgbClr val="FF0000"/>
                </a:solidFill>
              </a:rPr>
              <a:t>Air Line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1" y="1592212"/>
            <a:ext cx="4978855" cy="30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2488" y="152400"/>
            <a:ext cx="402151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8077200" y="4800600"/>
            <a:ext cx="1066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1000" y="6477000"/>
            <a:ext cx="1143000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8FEB3D-221F-44F7-921A-50959F3C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</a:t>
            </a:r>
            <a:r>
              <a:rPr lang="en-US" dirty="0" err="1"/>
              <a:t>Microstrip</a:t>
            </a:r>
            <a:r>
              <a:rPr lang="en-US" dirty="0"/>
              <a:t>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35668"/>
            <a:ext cx="26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in dielectric: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20669"/>
            <a:ext cx="2797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for </a:t>
            </a:r>
            <a:r>
              <a:rPr lang="en-US" dirty="0" err="1">
                <a:solidFill>
                  <a:srgbClr val="FF0000"/>
                </a:solidFill>
              </a:rPr>
              <a:t>microstrip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3733800"/>
            <a:ext cx="117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Quasi-TEM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4000"/>
            <a:ext cx="1036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015068"/>
            <a:ext cx="115062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26967"/>
          <a:stretch/>
        </p:blipFill>
        <p:spPr bwMode="auto">
          <a:xfrm>
            <a:off x="98737" y="2688676"/>
            <a:ext cx="447012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3468" y="470889"/>
            <a:ext cx="3091932" cy="63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F5053A-4FD6-43F2-B769-30E5E681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extBox 9"/>
          <p:cNvSpPr txBox="1"/>
          <p:nvPr/>
        </p:nvSpPr>
        <p:spPr>
          <a:xfrm>
            <a:off x="4076852" y="206494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c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3922563" y="15978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c for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&gt;1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Microstrip</a:t>
            </a:r>
            <a:r>
              <a:rPr lang="en-US" dirty="0"/>
              <a:t> (cont.)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0200"/>
            <a:ext cx="453857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78667"/>
            <a:ext cx="1292087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85" y="3581400"/>
            <a:ext cx="302657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33400"/>
            <a:ext cx="42759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733800"/>
            <a:ext cx="344538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4F5E17-33B4-4E9B-AA9F-5BB3BC45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Transmission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450068"/>
            <a:ext cx="32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124200"/>
            <a:ext cx="70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Then: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3505200" cy="46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40705"/>
            <a:ext cx="2349500" cy="26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85" y="3733800"/>
            <a:ext cx="4507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4418" y="1676400"/>
            <a:ext cx="2147982" cy="12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00412"/>
            <a:ext cx="3686175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670694"/>
            <a:ext cx="4419600" cy="6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566" y="5562601"/>
            <a:ext cx="3091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162800" y="3524310"/>
            <a:ext cx="1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3AE83-372D-4AF1-8A9E-96FD9966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0167"/>
            <a:ext cx="8991600" cy="619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7F0053-89BA-43BC-B2DF-65BA377A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2151" y="4362533"/>
            <a:ext cx="3917633" cy="185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Reflection Coefficient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0" y="39731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load (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8040" y="4459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6172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load impedance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98" y="2662034"/>
            <a:ext cx="2963593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47619"/>
          <a:stretch/>
        </p:blipFill>
        <p:spPr bwMode="auto">
          <a:xfrm>
            <a:off x="210213" y="5269588"/>
            <a:ext cx="4610100" cy="13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2598" y="1594188"/>
            <a:ext cx="4132802" cy="274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6215062"/>
            <a:ext cx="838200" cy="57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896500" y="3380430"/>
            <a:ext cx="2637900" cy="50920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2516" y="4428649"/>
            <a:ext cx="971550" cy="7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r="24764"/>
          <a:stretch/>
        </p:blipFill>
        <p:spPr bwMode="auto">
          <a:xfrm>
            <a:off x="91342" y="1677714"/>
            <a:ext cx="2486692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9" cstate="print"/>
          <a:srcRect l="33964" t="21597" r="35355" b="60221"/>
          <a:stretch/>
        </p:blipFill>
        <p:spPr bwMode="auto">
          <a:xfrm>
            <a:off x="2938235" y="1725645"/>
            <a:ext cx="1705727" cy="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9D6AE-0C7B-4922-9258-2A1EB2FB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/>
          </a:bodyPr>
          <a:lstStyle/>
          <a:p>
            <a:r>
              <a:rPr lang="en-US" sz="3600" dirty="0"/>
              <a:t>Voltage Reflection Coefficient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450" y="457200"/>
            <a:ext cx="1547310" cy="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712744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6396080"/>
            <a:ext cx="3959525" cy="30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53319" b="63048"/>
          <a:stretch/>
        </p:blipFill>
        <p:spPr bwMode="auto">
          <a:xfrm>
            <a:off x="76200" y="1528720"/>
            <a:ext cx="182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44688A-21BD-4B61-AE2C-4B4123A6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Reflection Coefficient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69" y="2575143"/>
            <a:ext cx="6494463" cy="208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9F6887-C459-4131-B873-664ACFEE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4800600" cy="4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1"/>
            <a:ext cx="4278676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1" y="3505200"/>
            <a:ext cx="4953000" cy="31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410200" y="6248400"/>
            <a:ext cx="2590800" cy="4572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EB3F97-9A20-4E49-B11E-EF5C3A90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600200"/>
            <a:ext cx="8461248" cy="4495800"/>
          </a:xfrm>
        </p:spPr>
        <p:txBody>
          <a:bodyPr>
            <a:no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structures and media that serve to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energy or information between two points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nerve fibers in the human body and fluids and solids that support the propagation of mechanical pressure </a:t>
            </a:r>
            <a:r>
              <a:rPr lang="en-US" sz="26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waves</a:t>
            </a:r>
          </a:p>
          <a:p>
            <a:pPr marL="0" lvl="0" indent="0" algn="just" defTabSz="457200">
              <a:spcBef>
                <a:spcPts val="1000"/>
              </a:spcBef>
              <a:buClr>
                <a:srgbClr val="F0A22E"/>
              </a:buClr>
              <a:buSzTx/>
              <a:buNone/>
              <a:defRPr/>
            </a:pPr>
            <a:endParaRPr lang="en-US" sz="2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focus on transmission lines that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electromagnetic signals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transmission lines include telephone wires, coaxial cables carrying audio and video information to TV sets or digital data to computer monitors, </a:t>
            </a:r>
            <a:r>
              <a:rPr lang="en-US" sz="2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microstrips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printed on microwave circuit boards, and optical fibers carrying light waves for the transmission of data at very high rates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88ED6-AC14-44B2-B435-80B57397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962400"/>
            <a:ext cx="440522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" y="1600199"/>
            <a:ext cx="4021953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Waves</a:t>
            </a:r>
          </a:p>
        </p:txBody>
      </p:sp>
      <p:pic>
        <p:nvPicPr>
          <p:cNvPr id="5" name="Picture 4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524000"/>
            <a:ext cx="1371600" cy="4572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3672" y="4007173"/>
            <a:ext cx="18288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411" y="5040868"/>
            <a:ext cx="191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2087" y="6440269"/>
            <a:ext cx="18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magnitude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52800"/>
            <a:ext cx="4495800" cy="187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838200"/>
            <a:ext cx="4133798" cy="274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486401"/>
            <a:ext cx="4419600" cy="10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648200" y="4724400"/>
            <a:ext cx="4495800" cy="76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6019800"/>
            <a:ext cx="4495800" cy="838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/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blipFill>
                <a:blip r:embed="rId8"/>
                <a:stretch>
                  <a:fillRect t="-4808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/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blipFill>
                <a:blip r:embed="rId9"/>
                <a:stretch>
                  <a:fillRect l="-190" t="-71845" b="-10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C663B-8F97-4750-BCC6-32B95937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/>
          <a:lstStyle/>
          <a:p>
            <a:r>
              <a:rPr lang="en-US" dirty="0"/>
              <a:t>Standing-Wave Pattern</a:t>
            </a:r>
          </a:p>
        </p:txBody>
      </p:sp>
      <p:pic>
        <p:nvPicPr>
          <p:cNvPr id="6" name="Content Placeholder 5" descr="2.1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3459" r="229"/>
          <a:stretch/>
        </p:blipFill>
        <p:spPr>
          <a:xfrm>
            <a:off x="4876799" y="685800"/>
            <a:ext cx="4114801" cy="6172201"/>
          </a:xfrm>
        </p:spPr>
      </p:pic>
      <p:pic>
        <p:nvPicPr>
          <p:cNvPr id="7" name="Picture 6" descr="e2.67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4648200" cy="1230666"/>
          </a:xfrm>
          <a:prstGeom prst="rect">
            <a:avLst/>
          </a:prstGeom>
        </p:spPr>
      </p:pic>
      <p:pic>
        <p:nvPicPr>
          <p:cNvPr id="8" name="Picture 7" descr="e2.66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0" y="1524000"/>
            <a:ext cx="4613758" cy="1329537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600200"/>
            <a:ext cx="4724400" cy="7921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37719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voltage is a maximum, current is a minimum, and vice versa</a:t>
            </a:r>
          </a:p>
        </p:txBody>
      </p:sp>
      <p:pic>
        <p:nvPicPr>
          <p:cNvPr id="13" name="Picture 12" descr="statem.ti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1" y="1599180"/>
            <a:ext cx="4572000" cy="83922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05200" y="1905000"/>
            <a:ext cx="1177561" cy="2837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355" y="2109614"/>
            <a:ext cx="2193645" cy="28274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3E7A17-9669-4FCC-B7A7-9E19EDFE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Standing Wave Patterns for 3 Types of Loads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65" y="1524000"/>
            <a:ext cx="378358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9" y="1828800"/>
            <a:ext cx="43814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655"/>
            <a:ext cx="4762534" cy="43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2819400"/>
            <a:ext cx="609600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4572000"/>
            <a:ext cx="14478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6477000"/>
            <a:ext cx="16002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381500" y="2057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72DFA8-421E-4629-A805-877C86D0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4726520" cy="37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828800"/>
            <a:ext cx="306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Standing-Wave Pattern</a:t>
            </a:r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50648"/>
            <a:ext cx="1346199" cy="216352"/>
          </a:xfrm>
          <a:prstGeom prst="rect">
            <a:avLst/>
          </a:prstGeom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52557"/>
            <a:ext cx="4343400" cy="515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E16CE1-C621-4FC5-A33D-F7BCC374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394" y="3625334"/>
            <a:ext cx="29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Standing Wave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4030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For a matched load:   </a:t>
            </a:r>
            <a:r>
              <a:rPr lang="en-US" i="1" dirty="0">
                <a:solidFill>
                  <a:srgbClr val="FF0000"/>
                </a:solidFill>
              </a:rPr>
              <a:t>S </a:t>
            </a:r>
            <a:r>
              <a:rPr lang="en-US" dirty="0">
                <a:solidFill>
                  <a:srgbClr val="FF0000"/>
                </a:solidFill>
              </a:rPr>
              <a:t>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For a short, open, or purely reactive load:</a:t>
            </a:r>
          </a:p>
          <a:p>
            <a:r>
              <a:rPr lang="en-US" dirty="0">
                <a:solidFill>
                  <a:srgbClr val="3366FF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 descr="s.tif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637" y="6019006"/>
            <a:ext cx="766763" cy="273844"/>
          </a:xfrm>
          <a:prstGeom prst="rect">
            <a:avLst/>
          </a:prstGeom>
          <a:solidFill>
            <a:srgbClr val="FF6600">
              <a:alpha val="37000"/>
            </a:srgbClr>
          </a:solidFill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29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101" y="1600200"/>
            <a:ext cx="4431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" y="5105400"/>
            <a:ext cx="2895600" cy="533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52" y="2674939"/>
            <a:ext cx="3850200" cy="6104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66E186-96CE-41D7-A33A-D54B1438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83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2-6:  </a:t>
            </a:r>
            <a:r>
              <a:rPr lang="en-US" sz="3600" dirty="0">
                <a:solidFill>
                  <a:srgbClr val="FF0000"/>
                </a:solidFill>
              </a:rPr>
              <a:t>Measuring </a:t>
            </a:r>
            <a:r>
              <a:rPr lang="en-US" sz="3600" i="1" dirty="0">
                <a:solidFill>
                  <a:srgbClr val="FF0000"/>
                </a:solidFill>
              </a:rPr>
              <a:t>Z</a:t>
            </a:r>
            <a:r>
              <a:rPr lang="en-US" sz="3600" baseline="-25000" dirty="0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with a Slotted Line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1"/>
            <a:ext cx="4114800" cy="167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2451733"/>
            <a:ext cx="4343401" cy="44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8585" y="685800"/>
            <a:ext cx="4176815" cy="250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200400"/>
            <a:ext cx="338783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41192" y="6410501"/>
            <a:ext cx="1371600" cy="304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318" y="2980241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BFB3F-2B3B-4EA3-9627-75B4FF01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191001" cy="3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Impedance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9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a distance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from the load: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5181600"/>
            <a:ext cx="685800" cy="228600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550114"/>
            <a:ext cx="5105400" cy="13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3537" y="1776413"/>
            <a:ext cx="4117582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4685768"/>
            <a:ext cx="4038600" cy="35591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7144" y="5875872"/>
            <a:ext cx="3105000" cy="62856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106726-2F93-4E86-91CE-E78409C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Impedance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" y="5715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input,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80" y="1600200"/>
            <a:ext cx="34572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562601"/>
            <a:ext cx="26145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00200"/>
            <a:ext cx="3630181" cy="13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294" y="3048000"/>
            <a:ext cx="4940706" cy="3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724400" y="34290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5240" y="65217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76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105ED2-0010-41DC-8A10-5B1C255B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/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478"/>
            <a:ext cx="4589463" cy="205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683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661544"/>
            <a:ext cx="4469001" cy="58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458200" y="6705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504C2-8404-4A86-9248-473C094E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9268"/>
          <a:stretch/>
        </p:blipFill>
        <p:spPr bwMode="auto">
          <a:xfrm>
            <a:off x="228600" y="377434"/>
            <a:ext cx="4589463" cy="62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62200" y="63651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861" y="2209800"/>
            <a:ext cx="4820139" cy="384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610600" y="655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0DAF3C-D294-4DF7-BE92-A449406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Line is Two-Port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A transmission line connects a generator to a load</a:t>
            </a:r>
          </a:p>
        </p:txBody>
      </p:sp>
      <p:pic>
        <p:nvPicPr>
          <p:cNvPr id="4" name="Content Placeholder 3" descr="21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69"/>
          <a:stretch/>
        </p:blipFill>
        <p:spPr>
          <a:xfrm>
            <a:off x="152400" y="2057400"/>
            <a:ext cx="8846820" cy="2397714"/>
          </a:xfrm>
        </p:spPr>
      </p:pic>
      <p:sp>
        <p:nvSpPr>
          <p:cNvPr id="3" name="Down Arrow 2"/>
          <p:cNvSpPr/>
          <p:nvPr/>
        </p:nvSpPr>
        <p:spPr>
          <a:xfrm>
            <a:off x="914400" y="4031549"/>
            <a:ext cx="304800" cy="845251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circuit generating an output voltage</a:t>
            </a: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Radar transmitter, Amplifier, Computer terminal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C1E47-80C7-4CCB-B9B2-BECE1824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9463" cy="63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91128" y="30480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40680"/>
            <a:ext cx="3352800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7245" y="-1"/>
            <a:ext cx="3871955" cy="68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57800" y="4419600"/>
            <a:ext cx="3352800" cy="1066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5867400"/>
            <a:ext cx="3429000" cy="990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7A9FD5-C011-4BD9-833F-B4295363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Short-Circuited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short-circuited line: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1" y="3962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its input, the line appears like an inductor or a capacitor depending on the sign of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2286000"/>
            <a:ext cx="382420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609600" cy="25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3962400" cy="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715000"/>
            <a:ext cx="3965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702" y="0"/>
            <a:ext cx="3583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8A101-4E1C-48B8-A9E1-B9642022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52400"/>
            <a:ext cx="4572000" cy="13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81814"/>
            <a:ext cx="4114800" cy="246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2551574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1" y="212106"/>
            <a:ext cx="4571998" cy="664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05600" y="6366932"/>
            <a:ext cx="16764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5410200"/>
            <a:ext cx="2209800" cy="609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C5779C-6997-48AF-B590-0E6F44C8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Open-Circuited Line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514600"/>
            <a:ext cx="475756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52400"/>
            <a:ext cx="3584910" cy="66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854E4-440F-4137-909A-65CEF9B5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86200"/>
            <a:ext cx="210186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Short-Circuit/Open-Circuit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 line of known length </a:t>
            </a:r>
            <a:r>
              <a:rPr lang="en-US" i="1" dirty="0"/>
              <a:t>l</a:t>
            </a:r>
            <a:r>
              <a:rPr lang="en-US" dirty="0"/>
              <a:t>, measurements of its input impedance, one when terminated in a short and another when terminated in an open, can be used to find its characteristic impedance 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sz="2000" dirty="0"/>
              <a:t> </a:t>
            </a:r>
            <a:r>
              <a:rPr lang="en-US" sz="2800" dirty="0"/>
              <a:t>and</a:t>
            </a:r>
            <a:r>
              <a:rPr lang="en-US" sz="2000" dirty="0"/>
              <a:t> </a:t>
            </a:r>
            <a:r>
              <a:rPr lang="en-US" sz="2800" dirty="0"/>
              <a:t>electrical length</a:t>
            </a:r>
          </a:p>
        </p:txBody>
      </p:sp>
      <p:pic>
        <p:nvPicPr>
          <p:cNvPr id="4" name="Picture 3" descr="b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429000"/>
            <a:ext cx="310816" cy="38100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4114800" y="4648200"/>
            <a:ext cx="457200" cy="1295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2000" y="4267200"/>
            <a:ext cx="12954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5410200"/>
            <a:ext cx="1295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648200"/>
            <a:ext cx="2819400" cy="609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71862"/>
            <a:ext cx="3095625" cy="8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93350"/>
            <a:ext cx="3249876" cy="7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3BE0C4-3C72-453B-B798-5E156C30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Wavelength Line</a:t>
            </a:r>
          </a:p>
        </p:txBody>
      </p:sp>
      <p:sp>
        <p:nvSpPr>
          <p:cNvPr id="50" name="Content Placeholder 4"/>
          <p:cNvSpPr txBox="1">
            <a:spLocks/>
          </p:cNvSpPr>
          <p:nvPr/>
        </p:nvSpPr>
        <p:spPr>
          <a:xfrm>
            <a:off x="1066800" y="3581400"/>
            <a:ext cx="6591985" cy="77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half-wavelength transmission line does not change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781" y="1558325"/>
            <a:ext cx="1009125" cy="329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/>
          <a:srcRect l="14559" t="68925" r="39181"/>
          <a:stretch/>
        </p:blipFill>
        <p:spPr>
          <a:xfrm>
            <a:off x="2075918" y="2017568"/>
            <a:ext cx="2459737" cy="79276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print"/>
          <a:srcRect t="2" r="85253" b="68991"/>
          <a:stretch/>
        </p:blipFill>
        <p:spPr>
          <a:xfrm>
            <a:off x="1291781" y="2030305"/>
            <a:ext cx="784137" cy="79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781" y="3046168"/>
            <a:ext cx="1164375" cy="310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839495" y="5231456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7" name="Curved Connector 56"/>
          <p:cNvCxnSpPr/>
          <p:nvPr/>
        </p:nvCxnSpPr>
        <p:spPr>
          <a:xfrm rot="-2700000">
            <a:off x="976654" y="5368615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488177" y="4872772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88177" y="6050273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13815" y="490227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1112742" y="608989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511472" y="4898135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510399" y="608271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3778487" y="5218173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954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476031" y="4732640"/>
            <a:ext cx="201168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253885" y="4312567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77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Oval 68"/>
          <p:cNvSpPr/>
          <p:nvPr/>
        </p:nvSpPr>
        <p:spPr>
          <a:xfrm>
            <a:off x="4460935" y="5220243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0" name="Curved Connector 69"/>
          <p:cNvCxnSpPr/>
          <p:nvPr/>
        </p:nvCxnSpPr>
        <p:spPr>
          <a:xfrm rot="-2700000">
            <a:off x="4598094" y="5357402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5109617" y="486155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9617" y="604703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735255" y="490020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V="1">
            <a:off x="4735255" y="576681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4735255" y="489105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4734182" y="608666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8052274" y="488899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V="1">
            <a:off x="8052274" y="5775958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7688986" y="488899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7687913" y="608154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7956001" y="5209031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72980" y="5261662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097471" y="4721427"/>
            <a:ext cx="256032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69790" y="4288106"/>
            <a:ext cx="8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l+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6950" y="5259591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13815" y="4907279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V="1">
            <a:off x="1113815" y="5773892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V="1">
            <a:off x="3874760" y="489794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flipV="1">
            <a:off x="3874760" y="57849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146074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 flipV="1">
            <a:off x="1448598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1183231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07871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 flipV="1">
            <a:off x="5075712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4810345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439330-2C7B-4219-B261-E5E3E927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30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Wavelength Line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3000" y="4191000"/>
            <a:ext cx="7315200" cy="119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quarter-wavelength transmission line transforms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 in an inverse manner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impedance matching since the reflection coefficient is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l="14559" t="68925" r="39181"/>
          <a:stretch/>
        </p:blipFill>
        <p:spPr>
          <a:xfrm>
            <a:off x="2152118" y="2272426"/>
            <a:ext cx="2459737" cy="792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/>
          <a:srcRect t="2" r="85253" b="68991"/>
          <a:stretch/>
        </p:blipFill>
        <p:spPr>
          <a:xfrm>
            <a:off x="1367981" y="2285163"/>
            <a:ext cx="784137" cy="791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981" y="1740231"/>
            <a:ext cx="1086750" cy="32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981" y="3277285"/>
            <a:ext cx="1242000" cy="7857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3B82BC-EC0C-41AC-B752-512BABF6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41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Terminated by Another TL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69300"/>
            <a:ext cx="6442875" cy="224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196" y="2390571"/>
            <a:ext cx="170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Infinitely long or matched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57984" y="2787916"/>
            <a:ext cx="365229" cy="0"/>
          </a:xfrm>
          <a:prstGeom prst="straightConnector1">
            <a:avLst/>
          </a:prstGeom>
          <a:noFill/>
          <a:ln w="2857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4254981" y="2787917"/>
            <a:ext cx="0" cy="621080"/>
          </a:xfrm>
          <a:prstGeom prst="lin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99794" y="3319216"/>
            <a:ext cx="43220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77265"/>
            <a:ext cx="1707750" cy="77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r="847"/>
          <a:stretch/>
        </p:blipFill>
        <p:spPr>
          <a:xfrm>
            <a:off x="5149222" y="4185557"/>
            <a:ext cx="3348108" cy="43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4268247"/>
            <a:ext cx="737438" cy="252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222" y="4735399"/>
            <a:ext cx="2289938" cy="446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/>
          <a:srcRect r="2950" b="-622"/>
          <a:stretch/>
        </p:blipFill>
        <p:spPr>
          <a:xfrm>
            <a:off x="3820876" y="4822054"/>
            <a:ext cx="715685" cy="283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982" y="5415600"/>
            <a:ext cx="4812750" cy="75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982" y="6324600"/>
            <a:ext cx="2445188" cy="320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45191" y="632460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(IL) </a:t>
            </a:r>
            <a:endParaRPr lang="en-US" dirty="0">
              <a:solidFill>
                <a:prstClr val="black"/>
              </a:solidFill>
              <a:latin typeface="Century Gothic" panose="020B0502020202020204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F98532-B5B6-4965-A100-760F3ACB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887" y="0"/>
            <a:ext cx="4442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6621085"/>
            <a:ext cx="1752600" cy="236915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"/>
            <a:ext cx="475668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3255399" cy="6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1A6225-340E-401E-86F9-A6C00DCF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411" y="76200"/>
            <a:ext cx="616317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4E921E-9D50-439A-9DC4-A20F6B17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Transmission Line Theory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1" y="1714606"/>
            <a:ext cx="8839200" cy="2436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key difference between circuit theory and transmission line theory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size 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scale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traditional circuit theory, the physical dimension of the circuit is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much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smaller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than the wavelength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transmission line theory, the physical dimension of the circuit is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considerable fraction of a wavelength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many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wavelengths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" y="4445765"/>
            <a:ext cx="1920240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Circuit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672212"/>
            <a:ext cx="1923283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90800" y="4858933"/>
            <a:ext cx="3513600" cy="269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4320538" y="6320654"/>
            <a:ext cx="45720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15977" y="6174222"/>
            <a:ext cx="412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2711" y="4896749"/>
            <a:ext cx="891540" cy="1153391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2700000" flipV="1">
            <a:off x="3966607" y="2769505"/>
            <a:ext cx="2480400" cy="2480400"/>
          </a:xfrm>
          <a:prstGeom prst="arc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7680" y="4459092"/>
            <a:ext cx="4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42890" y="5994560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4549266" y="6324332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9856" y="4349284"/>
            <a:ext cx="261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roughly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do not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vary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51" y="5672212"/>
            <a:ext cx="397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in mag and phase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 rot="-2700000">
            <a:off x="2212700" y="4523414"/>
            <a:ext cx="2480400" cy="2480400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AEA062-B361-4985-95F9-C3BAFA6B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Power Flow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3181"/>
            <a:ext cx="4572000" cy="23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84" y="4038600"/>
            <a:ext cx="361081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4245" y="1676400"/>
            <a:ext cx="42797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6311652"/>
            <a:ext cx="5105400" cy="47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53000" y="4648200"/>
            <a:ext cx="4038600" cy="1600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AE31F-F24D-44BD-A70D-AD444719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Power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524000"/>
            <a:ext cx="4117975" cy="16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49158"/>
            <a:ext cx="4215044" cy="196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15814"/>
          <a:stretch/>
        </p:blipFill>
        <p:spPr bwMode="auto">
          <a:xfrm>
            <a:off x="4430652" y="1573264"/>
            <a:ext cx="4564984" cy="39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" y="5763912"/>
            <a:ext cx="6924151" cy="62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3198" y="5771672"/>
            <a:ext cx="2080350" cy="620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F77712-94D6-4327-919C-C65D32D0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724400" cy="4495800"/>
          </a:xfrm>
        </p:spPr>
        <p:txBody>
          <a:bodyPr/>
          <a:lstStyle/>
          <a:p>
            <a:r>
              <a:rPr lang="en-US" dirty="0"/>
              <a:t>Developed in 1939 by P. W. Smith as a graphical tool to analyze and design transmission-line circuits</a:t>
            </a:r>
          </a:p>
          <a:p>
            <a:r>
              <a:rPr lang="en-US" dirty="0"/>
              <a:t>Today, it is used to characterize the performance of microwave circuits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4343401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1C98C-4557-4356-893C-20105E1B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257300"/>
            <a:ext cx="683514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 Plane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88977"/>
            <a:ext cx="2993708" cy="44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9440" y="1839426"/>
            <a:ext cx="2133600" cy="25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638800"/>
            <a:ext cx="2743200" cy="28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558" y="2802476"/>
            <a:ext cx="2289938" cy="329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616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7CBC04-DB29-4D66-80F5-10965C0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SWR Circles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35527" y="2904459"/>
            <a:ext cx="3040129" cy="135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circle with a radius of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called SWR circle, since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constant on this circle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7600" y="18669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530" y="268007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0.5</a:t>
            </a:r>
          </a:p>
        </p:txBody>
      </p:sp>
      <p:sp>
        <p:nvSpPr>
          <p:cNvPr id="15" name="Oval 14"/>
          <p:cNvSpPr/>
          <p:nvPr/>
        </p:nvSpPr>
        <p:spPr>
          <a:xfrm>
            <a:off x="4800600" y="301027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100" y="3581400"/>
            <a:ext cx="1143000" cy="1143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100" y="3214104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0.25</a:t>
            </a:r>
          </a:p>
        </p:txBody>
      </p:sp>
      <p:sp>
        <p:nvSpPr>
          <p:cNvPr id="18" name="Oval 17"/>
          <p:cNvSpPr/>
          <p:nvPr/>
        </p:nvSpPr>
        <p:spPr>
          <a:xfrm>
            <a:off x="4229100" y="2438400"/>
            <a:ext cx="3429000" cy="3429000"/>
          </a:xfrm>
          <a:prstGeom prst="ellipse">
            <a:avLst/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2100" y="2054756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5955030" y="4128502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4695030" y="2866629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8131" y="4181126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35772" y="1422283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4430" y="1514385"/>
            <a:ext cx="85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599" y="4650534"/>
            <a:ext cx="146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1.67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1999" y="5219028"/>
            <a:ext cx="116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8772" y="583572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40286" y="6421852"/>
            <a:ext cx="118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 = ∞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565643-550E-4141-9A79-FEB362F0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5" grpId="0"/>
      <p:bldP spid="26" grpId="0"/>
      <p:bldP spid="27" grpId="0"/>
      <p:bldP spid="28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3324"/>
          <a:stretch/>
        </p:blipFill>
        <p:spPr bwMode="auto">
          <a:xfrm>
            <a:off x="607314" y="5486400"/>
            <a:ext cx="2895600" cy="3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1065"/>
          <a:stretch/>
        </p:blipFill>
        <p:spPr bwMode="auto">
          <a:xfrm>
            <a:off x="825246" y="3791928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Parametric Equations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4114800" y="1634920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63986"/>
          <a:stretch/>
        </p:blipFill>
        <p:spPr bwMode="auto">
          <a:xfrm>
            <a:off x="3886200" y="2805314"/>
            <a:ext cx="52578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4969925"/>
            <a:ext cx="511280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15200" y="22860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302925"/>
            <a:ext cx="1752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7315200" y="2652914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2400" y="163492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usefulness of the Smith chart is converting from reflection coefficient </a:t>
            </a:r>
            <a:r>
              <a:rPr lang="el-GR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normalized impedance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/>
          <a:stretch/>
        </p:blipFill>
        <p:spPr bwMode="auto">
          <a:xfrm>
            <a:off x="797814" y="4558263"/>
            <a:ext cx="2514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618744" y="603294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44161"/>
          <a:stretch/>
        </p:blipFill>
        <p:spPr bwMode="auto">
          <a:xfrm>
            <a:off x="3817404" y="3782331"/>
            <a:ext cx="5257800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7576" r="-33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6705600" y="162272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3F3B93-42CE-45C4-9BAA-F9BB6454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9" grpId="0" animBg="1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(</a:t>
            </a:r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t="-3109" r="-1355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60705" y="3276600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17905" y="3505200"/>
            <a:ext cx="2743200" cy="27432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5105" y="37338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32305" y="39624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89505" y="4191000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46705" y="4419600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(0,0), radius is 1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Big circle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654232" y="489732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58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00" r="-52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4269497" y="4913385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to the right and radius becomes smaller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73921D-23CE-43B6-8697-6F4B3BE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/>
      <p:bldP spid="23" grpId="0" animBg="1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110027"/>
            <a:ext cx="4572000" cy="457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24600" y="3252460"/>
            <a:ext cx="2286000" cy="2286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3552" y="3631936"/>
            <a:ext cx="1527048" cy="15270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38600" y="4396027"/>
            <a:ext cx="457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561076" y="2872984"/>
            <a:ext cx="3044952" cy="3044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792980" y="2488936"/>
            <a:ext cx="3813048" cy="381304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7847076" y="4015984"/>
            <a:ext cx="758952" cy="758952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6324600" y="3255508"/>
            <a:ext cx="2286000" cy="2286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616" y="5440882"/>
            <a:ext cx="344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0000"/>
                </a:solidFill>
              </a:rPr>
              <a:t>r</a:t>
            </a:r>
            <a:r>
              <a:rPr lang="en-US" sz="2800" baseline="-25000" dirty="0" err="1">
                <a:solidFill>
                  <a:srgbClr val="FF000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 circles are contained inside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2B917D-3BB4-4A37-B1A3-03C0862D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(Inductive)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03437" y="3454195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89438" y="3225595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18038" y="3682795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546638" y="4139995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 the horizontal line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r="-149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3203737" y="425429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inductive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9231" r="-187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081" t="-11667" r="-47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396" t="-11667" r="-49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down and radius becomes smaller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t="-2994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25623B-0617-4CC7-A090-A53135FB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(Capacitive)</a:t>
            </a:r>
          </a:p>
        </p:txBody>
      </p:sp>
      <p:sp>
        <p:nvSpPr>
          <p:cNvPr id="7" name="Oval 6"/>
          <p:cNvSpPr/>
          <p:nvPr/>
        </p:nvSpPr>
        <p:spPr>
          <a:xfrm>
            <a:off x="761999" y="3161587"/>
            <a:ext cx="3200400" cy="3200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4761787"/>
            <a:ext cx="1828800" cy="1828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76599" y="4761787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4761787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∞, the horizontal line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r="-1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rot="5400000">
            <a:off x="3162299" y="5561887"/>
            <a:ext cx="1600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42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>
                <a:blip r:embed="rId6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capacitive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center moves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radius becomes smaller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blipFill>
                <a:blip r:embed="rId8"/>
                <a:stretch>
                  <a:fillRect t="-2994" r="-1179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591" r="-59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216DBC-2794-4D47-AAC9-D240F524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38600"/>
            <a:ext cx="2657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4495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pair of wires connecting the voltage source to the RC load a transmission line?  </a:t>
            </a:r>
            <a:r>
              <a:rPr lang="en-US" sz="2000" dirty="0">
                <a:solidFill>
                  <a:srgbClr val="FF0000"/>
                </a:solidFill>
              </a:rPr>
              <a:t>Yes.</a:t>
            </a:r>
          </a:p>
          <a:p>
            <a:r>
              <a:rPr lang="en-US" sz="2000" dirty="0"/>
              <a:t>The wires were ignored in circuits courses. Can we always ignore them?  </a:t>
            </a:r>
            <a:r>
              <a:rPr lang="en-US" sz="2000" dirty="0">
                <a:solidFill>
                  <a:srgbClr val="FF0000"/>
                </a:solidFill>
              </a:rPr>
              <a:t>Not always.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83" y="3974068"/>
            <a:ext cx="15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by</a:t>
            </a:r>
            <a:r>
              <a:rPr lang="en-US" i="1" dirty="0"/>
              <a:t> </a:t>
            </a:r>
            <a:r>
              <a:rPr lang="en-US" i="1" dirty="0" err="1"/>
              <a:t>l/c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257800"/>
            <a:ext cx="309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0, and for </a:t>
            </a:r>
            <a:r>
              <a:rPr lang="en-US" i="1" dirty="0"/>
              <a:t>f</a:t>
            </a:r>
            <a:r>
              <a:rPr lang="en-US" dirty="0"/>
              <a:t> = 1 kHz , if: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(1)  </a:t>
            </a:r>
            <a:r>
              <a:rPr lang="en-US" i="1" dirty="0"/>
              <a:t>l </a:t>
            </a:r>
            <a:r>
              <a:rPr lang="en-US" dirty="0"/>
              <a:t>= 5 cm: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5693" y="4114800"/>
            <a:ext cx="20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 </a:t>
            </a:r>
            <a:r>
              <a:rPr lang="en-US" dirty="0"/>
              <a:t>But if  </a:t>
            </a:r>
            <a:r>
              <a:rPr lang="en-US" i="1" dirty="0"/>
              <a:t>l</a:t>
            </a:r>
            <a:r>
              <a:rPr lang="en-US" dirty="0"/>
              <a:t> = 20 km: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2971799" cy="2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24600"/>
            <a:ext cx="3962401" cy="2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495800"/>
            <a:ext cx="1362075" cy="24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1"/>
            <a:ext cx="4572000" cy="233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953000"/>
            <a:ext cx="4724400" cy="173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191000" y="4953000"/>
            <a:ext cx="4953000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0996" y="5737753"/>
            <a:ext cx="12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Calibri" panose="020F0502020204030204" pitchFamily="34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= 300 km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9683" y="41758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Telephone cable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99E49-7F39-4848-8AC0-5A3D63AB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Oval 17"/>
          <p:cNvSpPr/>
          <p:nvPr/>
        </p:nvSpPr>
        <p:spPr>
          <a:xfrm>
            <a:off x="3657600" y="2110027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4396027"/>
            <a:ext cx="45720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H="1" flipV="1">
            <a:off x="5948171" y="-176540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945280" y="4385316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H="1" flipV="1">
            <a:off x="7070088" y="211600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7036079" y="440003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flipH="1" flipV="1">
            <a:off x="3641088" y="-4742901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flipH="1">
            <a:off x="3657600" y="4393148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8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04800" y="5072250"/>
            <a:ext cx="31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Only parts of the </a:t>
            </a:r>
            <a:r>
              <a:rPr lang="en-US" sz="2800" i="1" dirty="0" err="1">
                <a:solidFill>
                  <a:schemeClr val="tx2"/>
                </a:solidFill>
              </a:rPr>
              <a:t>x</a:t>
            </a:r>
            <a:r>
              <a:rPr lang="en-US" sz="2800" baseline="-25000" dirty="0" err="1">
                <a:solidFill>
                  <a:schemeClr val="tx2"/>
                </a:solidFill>
              </a:rPr>
              <a:t>L</a:t>
            </a:r>
            <a:r>
              <a:rPr lang="en-US" sz="2800" dirty="0">
                <a:solidFill>
                  <a:schemeClr val="tx2"/>
                </a:solidFill>
              </a:rPr>
              <a:t> circles are contained within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FC84BE-E41F-462B-B71D-944275F8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8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5882"/>
          <a:stretch/>
        </p:blipFill>
        <p:spPr bwMode="auto">
          <a:xfrm>
            <a:off x="457200" y="1578217"/>
            <a:ext cx="5281136" cy="520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 Circles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2057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determined and vice versa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32" y="312430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point in the Smith chart corresponds to a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5648" y="5257800"/>
            <a:ext cx="31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 the Smith chart to solve problems,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known and fixed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H="1" flipV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54189" y="4415135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642423-2B1F-4D7F-AD7A-632167EF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-34" r="-290"/>
          <a:stretch/>
        </p:blipFill>
        <p:spPr>
          <a:xfrm>
            <a:off x="1143001" y="152400"/>
            <a:ext cx="6553200" cy="6629400"/>
          </a:xfr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2855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Complete Smith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2133600"/>
            <a:ext cx="124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1600" dirty="0" err="1"/>
              <a:t>L</a:t>
            </a:r>
            <a:r>
              <a:rPr lang="en-US" sz="2400" dirty="0"/>
              <a:t> Circles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629400" y="2362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6781800" y="2590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733800" y="2209800"/>
            <a:ext cx="3962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1800" y="533400"/>
            <a:ext cx="22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6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876800" y="7620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4038600" y="914400"/>
            <a:ext cx="2819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1800" y="5405735"/>
            <a:ext cx="2469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Negative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2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257800" y="5943600"/>
            <a:ext cx="1828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05200" y="5334000"/>
            <a:ext cx="3886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B0D4D8-18A5-4398-8F66-CBDB2774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75518" y="2059993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5518" y="3246638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849589" y="2094500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4848516" y="327907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5116604" y="2414538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3583" y="245802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3163" y="246728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212877" y="20943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" name="Straight Connector 46"/>
          <p:cNvCxnSpPr/>
          <p:nvPr/>
        </p:nvCxnSpPr>
        <p:spPr>
          <a:xfrm flipV="1">
            <a:off x="5212877" y="298127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Arrow Connector 47"/>
          <p:cNvCxnSpPr/>
          <p:nvPr/>
        </p:nvCxnSpPr>
        <p:spPr>
          <a:xfrm>
            <a:off x="3448086" y="3054428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 flipH="1" flipV="1">
            <a:off x="3445083" y="3054429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186192" y="3474906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103086" y="2094311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>
            <a:off x="3102013" y="3278888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84260" y="2066921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4260" y="3253566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43849" y="2464953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29462" y="2245187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 flipV="1">
            <a:off x="3429462" y="2250519"/>
            <a:ext cx="0" cy="457200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493427" y="2249428"/>
            <a:ext cx="93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846575" y="3050221"/>
            <a:ext cx="27432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 flipV="1">
            <a:off x="4843572" y="3050222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584681" y="3470699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41" y="4246822"/>
            <a:ext cx="2678063" cy="756600"/>
          </a:xfrm>
          <a:prstGeom prst="rect">
            <a:avLst/>
          </a:prstGeom>
        </p:spPr>
      </p:pic>
      <p:sp>
        <p:nvSpPr>
          <p:cNvPr id="65" name="Left-Right Arrow 64"/>
          <p:cNvSpPr/>
          <p:nvPr/>
        </p:nvSpPr>
        <p:spPr>
          <a:xfrm>
            <a:off x="3962400" y="55177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59600" y="57867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465104" y="1974912"/>
            <a:ext cx="1371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41507" y="16002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Determine Input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80595" y="6154285"/>
            <a:ext cx="31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input impedance</a:t>
            </a:r>
            <a:endParaRPr lang="en-US" sz="20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57A215-BA08-49F0-8D3B-C1E7237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/>
      <p:bldP spid="70" grpId="0" animBg="1"/>
      <p:bldP spid="71" grpId="0"/>
      <p:bldP spid="7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Input Impedance (cont.)</a:t>
            </a:r>
          </a:p>
        </p:txBody>
      </p:sp>
      <p:sp>
        <p:nvSpPr>
          <p:cNvPr id="30" name="Oval 29"/>
          <p:cNvSpPr/>
          <p:nvPr/>
        </p:nvSpPr>
        <p:spPr>
          <a:xfrm>
            <a:off x="499797" y="3221405"/>
            <a:ext cx="3420000" cy="3420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9800" y="423930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2" name="Arc 31"/>
          <p:cNvSpPr/>
          <p:nvPr/>
        </p:nvSpPr>
        <p:spPr>
          <a:xfrm rot="2881072">
            <a:off x="1245106" y="3965443"/>
            <a:ext cx="1929384" cy="1929384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804437" y="41589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5900" y="3550627"/>
            <a:ext cx="103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7260000" flipV="1">
            <a:off x="2011492" y="504825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0" name="Oval 39"/>
          <p:cNvSpPr/>
          <p:nvPr/>
        </p:nvSpPr>
        <p:spPr>
          <a:xfrm>
            <a:off x="2381825" y="577593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881072">
            <a:off x="1844037" y="4545098"/>
            <a:ext cx="731520" cy="731520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2658" y="4898938"/>
            <a:ext cx="76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102125" y="5847868"/>
            <a:ext cx="202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aseline="300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>
          <a:xfrm>
            <a:off x="5181600" y="5396124"/>
            <a:ext cx="3658640" cy="1036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given, do a rotation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counter-clockwise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angle of 2</a:t>
            </a:r>
            <a:r>
              <a:rPr lang="el-GR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find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46" name="Left-Right Arrow 45"/>
          <p:cNvSpPr/>
          <p:nvPr/>
        </p:nvSpPr>
        <p:spPr>
          <a:xfrm>
            <a:off x="4024607" y="18601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807" y="21291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2226429" y="4932673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>
            <a:off x="1146429" y="3850800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7760" y="4898530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24731" y="2711997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07144" y="1571983"/>
            <a:ext cx="1068415" cy="46940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57152" y="3810000"/>
            <a:ext cx="313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one circle means adding a 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line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9BFDC-4AA9-46A5-BE44-6AE87D78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0" grpId="0" animBg="1"/>
      <p:bldP spid="41" grpId="0" animBg="1"/>
      <p:bldP spid="42" grpId="0"/>
      <p:bldP spid="43" grpId="0" animBg="1"/>
      <p:bldP spid="44" grpId="0"/>
      <p:bldP spid="45" grpId="0"/>
      <p:bldP spid="54" grpId="0" animBg="1"/>
      <p:bldP spid="5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Way to Get SWR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352" y="4132471"/>
            <a:ext cx="89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12648" y="1600200"/>
            <a:ext cx="7845552" cy="197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SWR can be obtained by drawing a SWR circle and get the intersection at the negative horizontal axis. Then read the SWR scale below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another simple way to get SWR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real 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 Arrow 19"/>
          <p:cNvSpPr/>
          <p:nvPr/>
        </p:nvSpPr>
        <p:spPr>
          <a:xfrm rot="5400000">
            <a:off x="3069336" y="379998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6937777" y="3669644"/>
            <a:ext cx="320040" cy="1380744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44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5833899"/>
            <a:ext cx="7845552" cy="7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SWR can also be obtained by drawing a SWR circle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resistor value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intersection at the positive horizontal axis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0794C7-A7A3-4306-A8D0-3B5DCC1C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baseline="-25000" dirty="0" err="1"/>
              <a:t>min</a:t>
            </a:r>
            <a:r>
              <a:rPr lang="en-US" dirty="0"/>
              <a:t> Point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1587300"/>
            <a:ext cx="7921751" cy="158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locations with maximum voltage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minimum voltage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which can also be found in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length of transmission line from the load to the first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and the first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can be found by the SWR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1600200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7" idx="6"/>
            <a:endCxn id="27" idx="2"/>
          </p:cNvCxnSpPr>
          <p:nvPr/>
        </p:nvCxnSpPr>
        <p:spPr>
          <a:xfrm flipH="1">
            <a:off x="1600200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9" name="Arc 28"/>
          <p:cNvSpPr/>
          <p:nvPr/>
        </p:nvSpPr>
        <p:spPr>
          <a:xfrm>
            <a:off x="2057400" y="4921111"/>
            <a:ext cx="1353312" cy="1353312"/>
          </a:xfrm>
          <a:prstGeom prst="arc">
            <a:avLst>
              <a:gd name="adj1" fmla="val 17876229"/>
              <a:gd name="adj2" fmla="val 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>
            <a:off x="2057400" y="4900597"/>
            <a:ext cx="1380744" cy="1380744"/>
          </a:xfrm>
          <a:prstGeom prst="arc">
            <a:avLst>
              <a:gd name="adj1" fmla="val 17740193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50793" y="49005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8271" y="5138341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0741" y="5809458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ight Brace 33"/>
          <p:cNvSpPr/>
          <p:nvPr/>
        </p:nvSpPr>
        <p:spPr>
          <a:xfrm flipH="1">
            <a:off x="4403828" y="3385572"/>
            <a:ext cx="320040" cy="808499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5236464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37" idx="6"/>
            <a:endCxn id="37" idx="2"/>
          </p:cNvCxnSpPr>
          <p:nvPr/>
        </p:nvCxnSpPr>
        <p:spPr>
          <a:xfrm flipH="1">
            <a:off x="5236464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9" name="Arc 38"/>
          <p:cNvSpPr/>
          <p:nvPr/>
        </p:nvSpPr>
        <p:spPr>
          <a:xfrm>
            <a:off x="5715951" y="4900348"/>
            <a:ext cx="1353312" cy="1353312"/>
          </a:xfrm>
          <a:prstGeom prst="arc">
            <a:avLst>
              <a:gd name="adj1" fmla="val 4918175"/>
              <a:gd name="adj2" fmla="val 9474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c 39"/>
          <p:cNvSpPr/>
          <p:nvPr/>
        </p:nvSpPr>
        <p:spPr>
          <a:xfrm>
            <a:off x="5693664" y="4900597"/>
            <a:ext cx="1380744" cy="1380744"/>
          </a:xfrm>
          <a:prstGeom prst="arc">
            <a:avLst>
              <a:gd name="adj1" fmla="val 4989797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93649" y="617879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9527" y="5043645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315" y="5719724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B3A9D1-FFE3-4548-814F-EBCAAF2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Special Points and lines</a:t>
            </a:r>
          </a:p>
        </p:txBody>
      </p:sp>
      <p:sp>
        <p:nvSpPr>
          <p:cNvPr id="24" name="Oval 23"/>
          <p:cNvSpPr/>
          <p:nvPr/>
        </p:nvSpPr>
        <p:spPr>
          <a:xfrm>
            <a:off x="1322832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74392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7471" y="2100535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68240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62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157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272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6176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920" y="4891290"/>
            <a:ext cx="182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Reactance Circle (|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1,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17804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6404" y="4891290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Resistance Line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>
            <a:stCxn id="34" idx="6"/>
            <a:endCxn id="34" idx="2"/>
          </p:cNvCxnSpPr>
          <p:nvPr/>
        </p:nvCxnSpPr>
        <p:spPr>
          <a:xfrm flipH="1">
            <a:off x="3417804" y="5599176"/>
            <a:ext cx="2286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6189432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8576" y="5180778"/>
            <a:ext cx="117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>
            <a:stCxn id="37" idx="6"/>
            <a:endCxn id="37" idx="2"/>
          </p:cNvCxnSpPr>
          <p:nvPr/>
        </p:nvCxnSpPr>
        <p:spPr>
          <a:xfrm flipH="1">
            <a:off x="6189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H="1">
            <a:off x="7332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237007" y="5635752"/>
            <a:ext cx="119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9EE51-D00A-44C6-A9DA-43EF564A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8" grpId="0"/>
      <p:bldP spid="4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altLang="zh-CN" dirty="0"/>
              <a:t>Summary of Scales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955979"/>
            <a:ext cx="5821876" cy="5825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3900" y="3745992"/>
            <a:ext cx="4992624" cy="192024"/>
          </a:xfrm>
          <a:prstGeom prst="rect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588" y="3303277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endParaRPr lang="en-US" sz="24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Block Arc 19"/>
          <p:cNvSpPr/>
          <p:nvPr/>
        </p:nvSpPr>
        <p:spPr>
          <a:xfrm>
            <a:off x="1956914" y="1168046"/>
            <a:ext cx="5394960" cy="53949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334" y="1458094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ck Arc 21"/>
          <p:cNvSpPr/>
          <p:nvPr/>
        </p:nvSpPr>
        <p:spPr>
          <a:xfrm>
            <a:off x="2066328" y="1274432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0927" y="1567491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lock Arc 23"/>
          <p:cNvSpPr/>
          <p:nvPr/>
        </p:nvSpPr>
        <p:spPr>
          <a:xfrm flipV="1">
            <a:off x="2063280" y="1317104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4019" y="5654852"/>
            <a:ext cx="13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1773719" y="985166"/>
            <a:ext cx="5760720" cy="5760720"/>
          </a:xfrm>
          <a:prstGeom prst="blockArc">
            <a:avLst>
              <a:gd name="adj1" fmla="val 12756997"/>
              <a:gd name="adj2" fmla="val 19643757"/>
              <a:gd name="adj3" fmla="val 4489"/>
            </a:avLst>
          </a:prstGeom>
          <a:noFill/>
          <a:ln w="28575" cap="rnd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3708" y="1483037"/>
            <a:ext cx="15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 Length</a:t>
            </a:r>
            <a:endParaRPr lang="en-US" sz="2400" i="1" baseline="30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9404" y="3761181"/>
            <a:ext cx="2651760" cy="192024"/>
          </a:xfrm>
          <a:prstGeom prst="rect">
            <a:avLst/>
          </a:prstGeom>
          <a:noFill/>
          <a:ln w="28575" cap="rnd" cmpd="sng" algn="ctr">
            <a:solidFill>
              <a:srgbClr val="00206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9276" y="3288039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</a:t>
            </a:r>
            <a:endParaRPr lang="en-US" sz="2400" i="1" baseline="30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45FC6D-95B7-4546-BE20-DB8B6870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9054" y="340969"/>
            <a:ext cx="6468751" cy="6473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7464" y="2565863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6618" y="1890756"/>
            <a:ext cx="311806" cy="1686780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066901" y="259923"/>
            <a:ext cx="310896" cy="169164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22558" y="1630209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82479" y="603504"/>
            <a:ext cx="573819" cy="822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07963" y="363527"/>
            <a:ext cx="35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53128" y="1547568"/>
            <a:ext cx="4069080" cy="4069080"/>
          </a:xfrm>
          <a:prstGeom prst="ellipse">
            <a:avLst/>
          </a:prstGeom>
          <a:noFill/>
          <a:ln w="28575">
            <a:solidFill>
              <a:srgbClr val="9A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7010" y="3595913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19089" y="3705552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 flipH="1" flipV="1">
            <a:off x="4700016" y="-4066848"/>
            <a:ext cx="7644384" cy="7644384"/>
          </a:xfrm>
          <a:prstGeom prst="arc">
            <a:avLst>
              <a:gd name="adj1" fmla="val 16200000"/>
              <a:gd name="adj2" fmla="val 20612998"/>
            </a:avLst>
          </a:prstGeom>
          <a:ln w="28575">
            <a:solidFill>
              <a:srgbClr val="9A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797" y="928607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35876" y="1038246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-600000">
            <a:off x="3958388" y="1867460"/>
            <a:ext cx="3438144" cy="3438144"/>
          </a:xfrm>
          <a:prstGeom prst="arc">
            <a:avLst>
              <a:gd name="adj1" fmla="val 16200000"/>
              <a:gd name="adj2" fmla="val 319203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7216" y="1272333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834471" y="4671704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34471" y="4669651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0676" y="4734154"/>
            <a:ext cx="50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70297" y="3541369"/>
            <a:ext cx="2389470" cy="235051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92581" y="11118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8926" y="553364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282479" y="1792225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282479" y="1790172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3629701">
            <a:off x="5647400" y="3120131"/>
            <a:ext cx="76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12647" y="76200"/>
            <a:ext cx="321233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Steps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A49F4C-E890-4350-B9B8-F4778DC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  <p:bldP spid="13" grpId="0"/>
      <p:bldP spid="14" grpId="0" animBg="1"/>
      <p:bldP spid="16" grpId="0"/>
      <p:bldP spid="17" grpId="0" animBg="1"/>
      <p:bldP spid="18" grpId="0"/>
      <p:bldP spid="21" grpId="0"/>
      <p:bldP spid="23" grpId="0" animBg="1"/>
      <p:bldP spid="24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Transmission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923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TEM Lines</a:t>
            </a:r>
            <a:endParaRPr lang="en-US" sz="2400" dirty="0"/>
          </a:p>
        </p:txBody>
      </p:sp>
      <p:pic>
        <p:nvPicPr>
          <p:cNvPr id="4" name="Content Placeholder 3" descr="2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r="-1451"/>
          <a:stretch/>
        </p:blipFill>
        <p:spPr>
          <a:xfrm>
            <a:off x="2286000" y="1600200"/>
            <a:ext cx="6705600" cy="5126052"/>
          </a:xfrm>
        </p:spPr>
      </p:pic>
      <p:sp>
        <p:nvSpPr>
          <p:cNvPr id="6" name="TextBox 5"/>
          <p:cNvSpPr txBox="1"/>
          <p:nvPr/>
        </p:nvSpPr>
        <p:spPr>
          <a:xfrm>
            <a:off x="152400" y="5562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Non-TEM Lines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581400"/>
            <a:ext cx="16764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chapter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F2B9F3-DC3D-439B-B027-F62615C1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1082"/>
          <a:stretch/>
        </p:blipFill>
        <p:spPr>
          <a:xfrm>
            <a:off x="908001" y="3279555"/>
            <a:ext cx="2841039" cy="69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624" y="2027399"/>
            <a:ext cx="4890376" cy="4830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/>
          <a:srcRect r="2254"/>
          <a:stretch/>
        </p:blipFill>
        <p:spPr>
          <a:xfrm>
            <a:off x="917587" y="4166248"/>
            <a:ext cx="1183655" cy="32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1595" y="4190498"/>
            <a:ext cx="1443825" cy="267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1" y="4700141"/>
            <a:ext cx="1536975" cy="24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2970" r="-396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=248°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597" r="-303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192741" y="2103121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6718224" y="1863144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78797" y="6518327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404280" y="6278350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=0.365−0.611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769" r="-25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624" y="6366100"/>
            <a:ext cx="3726000" cy="339500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76200" y="1556069"/>
            <a:ext cx="4648199" cy="1571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load impedance 40 + 70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terminates a 100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transmission line that is 0.3 </a:t>
            </a:r>
            <a:r>
              <a:rPr kumimoji="0" lang="el-GR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long. Find the reflection coefficient at the load, the reflection coefficient at the input to the line, the input impedance, the standing wave ratio on the line, and the return loss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1FE230-F76B-4236-BFF0-6337F465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1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674" y="1600200"/>
            <a:ext cx="595476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7924800" y="2590800"/>
            <a:ext cx="1066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97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3550" y="1143000"/>
            <a:ext cx="14224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6019800" y="2057400"/>
            <a:ext cx="1143000" cy="762000"/>
          </a:xfrm>
          <a:prstGeom prst="straightConnector1">
            <a:avLst/>
          </a:prstGeom>
          <a:ln>
            <a:solidFill>
              <a:srgbClr val="DA1F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2590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5257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1371600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53400" y="2133600"/>
            <a:ext cx="43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28579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1" y="3130608"/>
            <a:ext cx="2971800" cy="2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1" y="4109224"/>
            <a:ext cx="2667000" cy="23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6" y="6263813"/>
            <a:ext cx="3800474" cy="2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715000"/>
            <a:ext cx="1676399" cy="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1752600"/>
            <a:ext cx="1371600" cy="2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2667000"/>
            <a:ext cx="888559" cy="2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2F6AC-AC6F-4BCE-9D41-F267D5EE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62" y="1392238"/>
            <a:ext cx="7172238" cy="546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1447800"/>
            <a:ext cx="420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  </a:t>
            </a:r>
            <a:r>
              <a:rPr lang="en-US" dirty="0"/>
              <a:t>	</a:t>
            </a:r>
          </a:p>
          <a:p>
            <a:r>
              <a:rPr lang="en-US" i="1" dirty="0"/>
              <a:t>S</a:t>
            </a:r>
            <a:r>
              <a:rPr lang="en-US" dirty="0"/>
              <a:t> = 3</a:t>
            </a:r>
          </a:p>
          <a:p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= 50 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first voltage min @ 5 cm from load</a:t>
            </a:r>
          </a:p>
          <a:p>
            <a:r>
              <a:rPr lang="en-US" dirty="0"/>
              <a:t>Distance between adjacent minima = 20 cm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Determine: </a:t>
            </a:r>
            <a:r>
              <a:rPr lang="en-US" dirty="0"/>
              <a:t> </a:t>
            </a:r>
            <a:r>
              <a:rPr lang="en-US" i="1" dirty="0"/>
              <a:t>Z</a:t>
            </a:r>
            <a:r>
              <a:rPr lang="en-US" baseline="-25000" dirty="0"/>
              <a:t>L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3962400" cy="7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16531"/>
            <a:ext cx="1828800" cy="51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667555"/>
            <a:ext cx="1600200" cy="3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324600"/>
            <a:ext cx="2971800" cy="2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10668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4E68A3-AD78-4BB5-9996-2BBB3765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Admittance from Impedance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3816" y="2318271"/>
            <a:ext cx="4269376" cy="4272268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496824" y="1641009"/>
            <a:ext cx="8253984" cy="6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Smith chart can be used to find normalized admittance in a simple way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rot="-600000">
            <a:off x="5899490" y="3507605"/>
            <a:ext cx="1828800" cy="1828800"/>
          </a:xfrm>
          <a:prstGeom prst="arc">
            <a:avLst>
              <a:gd name="adj1" fmla="val 16200000"/>
              <a:gd name="adj2" fmla="val 5369328"/>
            </a:avLst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369440" y="2865381"/>
            <a:ext cx="16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endParaRPr 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177" y="3429000"/>
            <a:ext cx="357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half circle and read the impedance value to get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203" r="-1322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899077-8472-42DA-845A-44D2792D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Circles (</a:t>
            </a:r>
            <a:r>
              <a:rPr lang="en-US" i="1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b</a:t>
            </a:r>
            <a:r>
              <a:rPr lang="en-US" baseline="-25000" dirty="0" err="1"/>
              <a:t>L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2737" r="22000" b="86105"/>
          <a:stretch/>
        </p:blipFill>
        <p:spPr bwMode="auto">
          <a:xfrm>
            <a:off x="3810000" y="1778143"/>
            <a:ext cx="1600200" cy="27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4848" b="71065"/>
          <a:stretch/>
        </p:blipFill>
        <p:spPr bwMode="auto">
          <a:xfrm>
            <a:off x="228600" y="1642382"/>
            <a:ext cx="38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294132" y="2414973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3768" r="26812" b="63986"/>
          <a:stretch/>
        </p:blipFill>
        <p:spPr bwMode="auto">
          <a:xfrm>
            <a:off x="3429000" y="2399467"/>
            <a:ext cx="31242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3414" t="52824" r="26971"/>
          <a:stretch/>
        </p:blipFill>
        <p:spPr bwMode="auto">
          <a:xfrm>
            <a:off x="3429000" y="3158608"/>
            <a:ext cx="3048000" cy="6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 r="45455"/>
          <a:stretch/>
        </p:blipFill>
        <p:spPr bwMode="auto">
          <a:xfrm>
            <a:off x="1828800" y="1588628"/>
            <a:ext cx="1371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5943600" y="156589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288036" y="315860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1761" b="71065"/>
          <a:stretch/>
        </p:blipFill>
        <p:spPr bwMode="auto">
          <a:xfrm>
            <a:off x="684144" y="1647697"/>
            <a:ext cx="71009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ight Arrow 20"/>
          <p:cNvSpPr/>
          <p:nvPr/>
        </p:nvSpPr>
        <p:spPr>
          <a:xfrm>
            <a:off x="2599270" y="2675163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618232" y="3368437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089" r="-3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21459" y="5849216"/>
            <a:ext cx="3276410" cy="677045"/>
          </a:xfrm>
          <a:prstGeom prst="rect">
            <a:avLst/>
          </a:prstGeom>
          <a:blipFill rotWithShape="0">
            <a:blip r:embed="rId14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207297-C78D-409C-91C5-689ABFA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17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>
            <a:stCxn id="138" idx="2"/>
            <a:endCxn id="138" idx="6"/>
          </p:cNvCxnSpPr>
          <p:nvPr/>
        </p:nvCxnSpPr>
        <p:spPr>
          <a:xfrm>
            <a:off x="6530527" y="5849171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70973" y="5338772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962882" y="530193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5574" y="5910304"/>
            <a:ext cx="609600" cy="288608"/>
          </a:xfrm>
          <a:prstGeom prst="rect">
            <a:avLst/>
          </a:prstGeom>
          <a:ln w="19050">
            <a:noFill/>
          </a:ln>
        </p:spPr>
      </p:pic>
      <p:sp>
        <p:nvSpPr>
          <p:cNvPr id="107" name="Oval 106"/>
          <p:cNvSpPr/>
          <p:nvPr/>
        </p:nvSpPr>
        <p:spPr>
          <a:xfrm>
            <a:off x="5417464" y="3704989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6" idx="2"/>
            <a:endCxn id="66" idx="6"/>
          </p:cNvCxnSpPr>
          <p:nvPr/>
        </p:nvCxnSpPr>
        <p:spPr>
          <a:xfrm>
            <a:off x="374905" y="41910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40309" y="353846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1" idx="2"/>
            <a:endCxn id="31" idx="6"/>
          </p:cNvCxnSpPr>
          <p:nvPr/>
        </p:nvCxnSpPr>
        <p:spPr>
          <a:xfrm>
            <a:off x="6438900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>
            <a:spLocks noChangeAspect="1"/>
          </p:cNvSpPr>
          <p:nvPr/>
        </p:nvSpPr>
        <p:spPr>
          <a:xfrm flipH="1">
            <a:off x="6421366" y="2504815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16" idx="2"/>
            <a:endCxn id="16" idx="6"/>
          </p:cNvCxnSpPr>
          <p:nvPr/>
        </p:nvCxnSpPr>
        <p:spPr>
          <a:xfrm>
            <a:off x="2289048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 flipH="1" flipV="1">
            <a:off x="2267712" y="-1143262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Impedance and Admittance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175260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52600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0600" y="1840468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5405166"/>
            <a:ext cx="609600" cy="288608"/>
          </a:xfrm>
          <a:prstGeom prst="rect">
            <a:avLst/>
          </a:prstGeom>
          <a:ln w="1905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3581400"/>
            <a:ext cx="609600" cy="203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7176" y="1963388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89048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54452" y="201977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44240" y="2331458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9440" y="2069068"/>
            <a:ext cx="39624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1472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910072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10072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272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43272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945380" y="2336293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64836" y="2282952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438900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5916" y="200644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8429" y="253756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3588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5880" y="2599944"/>
            <a:ext cx="0" cy="29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019535" y="2811314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1929" y="2085817"/>
            <a:ext cx="586986" cy="84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08732" y="1677221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3132" y="1611868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81" y="290118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205809" y="2773098"/>
            <a:ext cx="490640" cy="252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76600" y="399195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V="1">
            <a:off x="3505200" y="368715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505200" y="436128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38400" y="466608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43734" y="3693857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61934" y="365488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279510" y="3700146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374905" y="32766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106425" y="4579821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9448" y="382524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161273" y="3900915"/>
            <a:ext cx="194342" cy="712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7288" y="4530319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54796" y="4104774"/>
            <a:ext cx="609600" cy="2033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9040" y="403860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V="1">
            <a:off x="7787640" y="3733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787640" y="440793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720840" y="471273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6949788" y="4581551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55358" y="4038600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16200000">
            <a:off x="6955188" y="3866710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20840" y="3740507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9" idx="2"/>
            <a:endCxn id="99" idx="6"/>
          </p:cNvCxnSpPr>
          <p:nvPr/>
        </p:nvCxnSpPr>
        <p:spPr>
          <a:xfrm>
            <a:off x="4560664" y="4225808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>
            <a:spLocks noChangeAspect="1"/>
          </p:cNvSpPr>
          <p:nvPr/>
        </p:nvSpPr>
        <p:spPr>
          <a:xfrm>
            <a:off x="4560664" y="3311408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193124" y="37531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57851" y="4412373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18320" y="452939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83039" y="3844546"/>
            <a:ext cx="435865" cy="789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82990" y="3578472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95913" y="448433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827775" y="4480975"/>
            <a:ext cx="290698" cy="8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28442" y="5849171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12" name="Straight Connector 111"/>
          <p:cNvCxnSpPr>
            <a:stCxn id="111" idx="0"/>
          </p:cNvCxnSpPr>
          <p:nvPr/>
        </p:nvCxnSpPr>
        <p:spPr>
          <a:xfrm flipV="1">
            <a:off x="1857042" y="5544371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57042" y="621850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90242" y="6523303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98501" y="5553675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78956" y="5647195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1633965" y="5547871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20" idx="2"/>
            <a:endCxn id="120" idx="6"/>
          </p:cNvCxnSpPr>
          <p:nvPr/>
        </p:nvCxnSpPr>
        <p:spPr>
          <a:xfrm>
            <a:off x="2410185" y="585195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975589" y="519941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2410185" y="493755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86244" y="511747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03191" y="59423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3055609" y="5338628"/>
            <a:ext cx="466366" cy="610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35680" y="518434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48784" y="5846392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30" name="Straight Connector 129"/>
          <p:cNvCxnSpPr>
            <a:stCxn id="129" idx="0"/>
          </p:cNvCxnSpPr>
          <p:nvPr/>
        </p:nvCxnSpPr>
        <p:spPr>
          <a:xfrm flipV="1">
            <a:off x="5977384" y="554159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977384" y="6215724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10584" y="6520524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56736" y="585694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6530527" y="4934771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rot="16200000">
            <a:off x="5143375" y="6397614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6200000">
            <a:off x="5149967" y="5674512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915619" y="5548309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7332443" y="5939756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2135" y="6192393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039150" y="5391097"/>
            <a:ext cx="959597" cy="89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64657" y="5293627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41047" y="5845026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flipH="1" flipV="1">
            <a:off x="7350252" y="6252042"/>
            <a:ext cx="472778" cy="2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7716981" y="251433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555816" y="2017990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1550" y="346856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891578" y="4092511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14734" y="5952714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006581" y="65378"/>
            <a:ext cx="204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Z0 can be arbitrary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05379-14C4-4AAA-9C9E-9506D881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25" name="TextBox 161">
            <a:extLst>
              <a:ext uri="{FF2B5EF4-FFF2-40B4-BE49-F238E27FC236}">
                <a16:creationId xmlns:a16="http://schemas.microsoft.com/office/drawing/2014/main" id="{1A52503E-3A15-47B9-B10B-E91AF88A8BC0}"/>
              </a:ext>
            </a:extLst>
          </p:cNvPr>
          <p:cNvSpPr txBox="1"/>
          <p:nvPr/>
        </p:nvSpPr>
        <p:spPr>
          <a:xfrm>
            <a:off x="6999092" y="5873656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604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53" grpId="0" animBg="1"/>
      <p:bldP spid="107" grpId="0" animBg="1"/>
      <p:bldP spid="71" grpId="0" animBg="1"/>
      <p:bldP spid="48" grpId="0" animBg="1"/>
      <p:bldP spid="17" grpId="0" animBg="1"/>
      <p:bldP spid="16" grpId="0" animBg="1"/>
      <p:bldP spid="18" grpId="0" animBg="1"/>
      <p:bldP spid="19" grpId="0" animBg="1"/>
      <p:bldP spid="31" grpId="0" animBg="1"/>
      <p:bldP spid="32" grpId="0" animBg="1"/>
      <p:bldP spid="33" grpId="0" animBg="1"/>
      <p:bldP spid="43" grpId="0" animBg="1"/>
      <p:bldP spid="45" grpId="0"/>
      <p:bldP spid="46" grpId="0"/>
      <p:bldP spid="47" grpId="0"/>
      <p:bldP spid="66" grpId="0" animBg="1"/>
      <p:bldP spid="67" grpId="0" animBg="1"/>
      <p:bldP spid="68" grpId="0" animBg="1"/>
      <p:bldP spid="70" grpId="0"/>
      <p:bldP spid="99" grpId="0" animBg="1"/>
      <p:bldP spid="100" grpId="0" animBg="1"/>
      <p:bldP spid="101" grpId="0" animBg="1"/>
      <p:bldP spid="102" grpId="0" animBg="1"/>
      <p:bldP spid="104" grpId="0"/>
      <p:bldP spid="105" grpId="0"/>
      <p:bldP spid="119" grpId="0" animBg="1"/>
      <p:bldP spid="120" grpId="0" animBg="1"/>
      <p:bldP spid="121" grpId="0" animBg="1"/>
      <p:bldP spid="122" grpId="0" animBg="1"/>
      <p:bldP spid="124" grpId="0"/>
      <p:bldP spid="138" grpId="0" animBg="1"/>
      <p:bldP spid="147" grpId="0" animBg="1"/>
      <p:bldP spid="148" grpId="0" animBg="1"/>
      <p:bldP spid="150" grpId="0"/>
      <p:bldP spid="151" grpId="0"/>
      <p:bldP spid="158" grpId="0"/>
      <p:bldP spid="160" grpId="0"/>
      <p:bldP spid="161" grpId="0"/>
      <p:bldP spid="162" grpId="0"/>
      <p:bldP spid="163" grpId="0"/>
      <p:bldP spid="1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78704"/>
            <a:ext cx="5946775" cy="1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14890"/>
            <a:ext cx="6163455" cy="230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F5859-F83D-4297-9AB8-6CE2B874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Network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0"/>
            <a:ext cx="7696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to transform the real part of the load impedance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MM’ in the figure and transform the reactive part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zero at MM’</a:t>
            </a:r>
          </a:p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these two transformations, the matching network must have at least two degrees of freedom, which means two adjustable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19600"/>
            <a:ext cx="49434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110C5-FA17-46F0-B351-0181C633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90600" y="1828801"/>
            <a:ext cx="7239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Assume the generator is matched, matching the load can enable maximum power delivered to the load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improve signal-to-noise ratio of impedance matching sensitive components, such as antenna and low-noise amplifier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a power distribution network such as an antenna array feed network, matching can reduce amplitude and phase errors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A1D239-C20C-4A6A-A791-CE7E4691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Factors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1" y="1600200"/>
            <a:ext cx="77815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Complexity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design that satisfies the required specifications is generally preferable. A simpler matching network is usually cheaper, smaller, more reliable, and less lossy than a more complex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Bandwidth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type of matching network can ideally give a perfect match at a single frequency. But it is desirable to match a load over a band of frequencies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Depending on the type of transmission line or waveguide being used, one type of matching network may be preferable to another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Adjustability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some applications the matching network may require adjustment to match a variable load impedance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405A51-9D62-40AC-82A7-2090BF95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5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b="1" dirty="0"/>
              <a:t>TEM</a:t>
            </a:r>
            <a:r>
              <a:rPr lang="en-US" dirty="0"/>
              <a:t> Mode: Coaxial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968" y="4759500"/>
            <a:ext cx="3477234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radial</a:t>
            </a:r>
          </a:p>
          <a:p>
            <a:r>
              <a:rPr lang="en-US" sz="2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circular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is into the page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54" y="1593102"/>
            <a:ext cx="8571492" cy="29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4876800"/>
            <a:ext cx="3200400" cy="148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direction of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 periodically in time and along the transmission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9322" y="4724400"/>
            <a:ext cx="1831950" cy="13036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E3242-09CA-4FB1-A0E8-FFEE4F1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Possibility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8" y="1828800"/>
            <a:ext cx="7921752" cy="106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 long as the load impedance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real part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 matching network can always be found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58CC8F-4907-4D0E-AF31-0001C4D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8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Matching Networks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15" y="1524000"/>
            <a:ext cx="436207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4800" cy="534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E5B3F1-F4B9-4D65-9A7B-8145697E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Lumped-Element Matching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49224" y="1828801"/>
            <a:ext cx="7808976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type of matching technique uses lumped elements, like inductors and capacitors. Transmission lines can also be used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resistors are used because of the loss they will induce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DC991A-8FB2-44E3-A4AD-B7C4433A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01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L-section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3400" y="1524000"/>
            <a:ext cx="82265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-section is the simplest type of matching network, which uses two reactive elements to match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arbitrary 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impedance to a transmission 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possible configurations are shown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4304923" y="4668700"/>
            <a:ext cx="4377947" cy="150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4304923" y="2774400"/>
            <a:ext cx="4256909" cy="150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21581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" y="6324600"/>
            <a:ext cx="4495800" cy="4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about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on the 1 +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circle?</a:t>
            </a:r>
          </a:p>
        </p:txBody>
      </p:sp>
      <p:sp>
        <p:nvSpPr>
          <p:cNvPr id="18" name="Oval 17"/>
          <p:cNvSpPr/>
          <p:nvPr/>
        </p:nvSpPr>
        <p:spPr>
          <a:xfrm>
            <a:off x="2421891" y="269820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/>
          <p:cNvSpPr/>
          <p:nvPr/>
        </p:nvSpPr>
        <p:spPr>
          <a:xfrm>
            <a:off x="2420091" y="3108600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20091" y="460105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/>
          <p:cNvSpPr/>
          <p:nvPr/>
        </p:nvSpPr>
        <p:spPr>
          <a:xfrm>
            <a:off x="3242691" y="5011771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799" y="5070432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D47A4F-4050-43A3-8EF9-F6DD9060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32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either inductors or capacitors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there are in total eight possibilities for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frequency is low enough and/or the circuit size is small enough, actual lumped-element capacitors and inductors can be used. This may be feasible for frequencies up to about 1 GHz. But in a large range of frequencies and circuit sizes, lumped elements may not be realizable. This is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EA9097-EF8A-46CB-88DF-0F26385B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305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(First Kind)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179694" y="1600200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09600" y="1575803"/>
            <a:ext cx="3405527" cy="120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2575" y="2050157"/>
            <a:ext cx="3842438" cy="708101"/>
          </a:xfrm>
          <a:prstGeom prst="rect">
            <a:avLst/>
          </a:prstGeom>
        </p:spPr>
      </p:pic>
      <p:sp>
        <p:nvSpPr>
          <p:cNvPr id="32" name="Content Placeholder 4"/>
          <p:cNvSpPr txBox="1">
            <a:spLocks/>
          </p:cNvSpPr>
          <p:nvPr/>
        </p:nvSpPr>
        <p:spPr>
          <a:xfrm>
            <a:off x="631052" y="28956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r="839"/>
          <a:stretch/>
        </p:blipFill>
        <p:spPr>
          <a:xfrm>
            <a:off x="941906" y="3429000"/>
            <a:ext cx="3964163" cy="7857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/>
          <a:srcRect t="2" b="2806"/>
          <a:stretch/>
        </p:blipFill>
        <p:spPr>
          <a:xfrm>
            <a:off x="882862" y="4790504"/>
            <a:ext cx="4070138" cy="8415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4917056"/>
            <a:ext cx="2556450" cy="588467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631052" y="42672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631051" y="5632078"/>
            <a:ext cx="6591985" cy="104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</a:t>
            </a:r>
          </a:p>
        </p:txBody>
      </p:sp>
      <p:sp>
        <p:nvSpPr>
          <p:cNvPr id="39" name="Oval 38"/>
          <p:cNvSpPr/>
          <p:nvPr/>
        </p:nvSpPr>
        <p:spPr>
          <a:xfrm>
            <a:off x="6779813" y="2979142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Oval 39"/>
          <p:cNvSpPr/>
          <p:nvPr/>
        </p:nvSpPr>
        <p:spPr>
          <a:xfrm>
            <a:off x="6778013" y="3389542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E72C8-5394-44AF-A322-4ABDF58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(Second Kind)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1572067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62000" y="2923828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762000" y="4338872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61999" y="5503527"/>
            <a:ext cx="6591985" cy="44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two possible solutions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555634" y="1528726"/>
            <a:ext cx="3502357" cy="120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123" y="1995102"/>
            <a:ext cx="3493125" cy="68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854" y="3505200"/>
            <a:ext cx="3066188" cy="785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854" y="4923043"/>
            <a:ext cx="3337875" cy="388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144" y="4767844"/>
            <a:ext cx="2833313" cy="698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770857" y="2891065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/>
          <p:cNvSpPr/>
          <p:nvPr/>
        </p:nvSpPr>
        <p:spPr>
          <a:xfrm>
            <a:off x="7593457" y="3301786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845903-D5C5-4B0B-A0E6-32AED74A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(First Kind)</a:t>
            </a:r>
          </a:p>
        </p:txBody>
      </p:sp>
      <p:sp>
        <p:nvSpPr>
          <p:cNvPr id="21" name="Oval 20"/>
          <p:cNvSpPr/>
          <p:nvPr/>
        </p:nvSpPr>
        <p:spPr>
          <a:xfrm>
            <a:off x="6995504" y="494639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87293" y="435271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34807" y="364274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913552" y="3734186"/>
            <a:ext cx="1359442" cy="70997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6" name="Oval 25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5876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1731" y="389884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7064622"/>
              <a:gd name="adj2" fmla="val 18418161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Arc 31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002367" y="3345767"/>
            <a:ext cx="61929" cy="145695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77205" y="1600200"/>
            <a:ext cx="3405527" cy="12028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164149" y="3209151"/>
            <a:ext cx="936317" cy="1837114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19857" y="325610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3048001"/>
            <a:ext cx="3683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(here also viewed as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circle)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back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63260" y="2439437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9972" y="494928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51082" y="3054475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66382" y="2591755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 flipH="1" flipV="1">
            <a:off x="2163379" y="2591756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057400" y="2677121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913" y="4615800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2BBC6C-A823-4FA0-9FD0-10EAB375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1" grpId="0"/>
      <p:bldP spid="43" grpId="0"/>
      <p:bldP spid="44" grpId="0"/>
      <p:bldP spid="53" grpId="0"/>
      <p:bldP spid="5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(Second Kind)</a:t>
            </a:r>
          </a:p>
        </p:txBody>
      </p:sp>
      <p:sp>
        <p:nvSpPr>
          <p:cNvPr id="20" name="Oval 19"/>
          <p:cNvSpPr/>
          <p:nvPr/>
        </p:nvSpPr>
        <p:spPr>
          <a:xfrm>
            <a:off x="6979152" y="491355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60154" y="3210070"/>
            <a:ext cx="923059" cy="1779443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3" name="Oval 22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7400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26082" y="256963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620290" y="1664778"/>
            <a:ext cx="3502357" cy="120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069" y="197379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8418219"/>
              <a:gd name="adj2" fmla="val 2049488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390504" y="2835809"/>
            <a:ext cx="172512" cy="13542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1000" y="3048001"/>
            <a:ext cx="3683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also viewed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0154" y="2300338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3170" y="4904579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5803" y="254342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709" y="4723697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cxnSp>
        <p:nvCxnSpPr>
          <p:cNvPr id="35" name="Straight Arrow Connector 48">
            <a:extLst>
              <a:ext uri="{FF2B5EF4-FFF2-40B4-BE49-F238E27FC236}">
                <a16:creationId xmlns:a16="http://schemas.microsoft.com/office/drawing/2014/main" id="{1E8D0AAB-F00B-4F2F-AA9E-17082E2853D0}"/>
              </a:ext>
            </a:extLst>
          </p:cNvPr>
          <p:cNvCxnSpPr/>
          <p:nvPr/>
        </p:nvCxnSpPr>
        <p:spPr>
          <a:xfrm>
            <a:off x="2170320" y="2601906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C8B396A6-8035-4F20-84B0-85F86BBBAFAC}"/>
              </a:ext>
            </a:extLst>
          </p:cNvPr>
          <p:cNvCxnSpPr/>
          <p:nvPr/>
        </p:nvCxnSpPr>
        <p:spPr>
          <a:xfrm flipH="1" flipV="1">
            <a:off x="2167317" y="2601907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3" name="TextBox 50">
            <a:extLst>
              <a:ext uri="{FF2B5EF4-FFF2-40B4-BE49-F238E27FC236}">
                <a16:creationId xmlns:a16="http://schemas.microsoft.com/office/drawing/2014/main" id="{FC79C84B-23FC-4A06-8252-1BE8D1A6A5AF}"/>
              </a:ext>
            </a:extLst>
          </p:cNvPr>
          <p:cNvSpPr txBox="1"/>
          <p:nvPr/>
        </p:nvSpPr>
        <p:spPr>
          <a:xfrm>
            <a:off x="2061338" y="2687272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62883B-2DB3-4965-994D-6917B876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Lumped-Element Matching with T-Lines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86" y="2006092"/>
            <a:ext cx="8685028" cy="24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4841431"/>
            <a:ext cx="1295401" cy="2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295332"/>
            <a:ext cx="2285999" cy="6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566" y="4495800"/>
            <a:ext cx="56221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3346" y="1533486"/>
            <a:ext cx="430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</a:t>
            </a:r>
            <a:r>
              <a:rPr lang="en-US" dirty="0" err="1"/>
              <a:t>d</a:t>
            </a:r>
            <a:r>
              <a:rPr lang="en-US" dirty="0"/>
              <a:t> and </a:t>
            </a:r>
            <a:r>
              <a:rPr lang="en-US" dirty="0" err="1"/>
              <a:t>Ys</a:t>
            </a:r>
            <a:r>
              <a:rPr lang="en-US" dirty="0"/>
              <a:t> to achieve a match at MM’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063" y="1533668"/>
            <a:ext cx="4343400" cy="381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34FD6F-861F-40AD-877F-832ECF2D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Transmission Lines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8094" y="1143000"/>
            <a:ext cx="542730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5294" y="1600200"/>
            <a:ext cx="3293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Dispersion/Distortion: Phase velocity vary with frequency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294" y="3283803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Nature of materials (material dispersion)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94" y="4495800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Non-TEM waveguides (structure dispersion)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6E31BF-1D1F-479A-A84E-F30F72F5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97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47"/>
            <a:ext cx="5527675" cy="174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2579422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150732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71800"/>
            <a:ext cx="4267200" cy="155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34000"/>
            <a:ext cx="3564863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76300" y="4229100"/>
            <a:ext cx="25146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6324600"/>
            <a:ext cx="1295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876" y="2057400"/>
            <a:ext cx="571412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ADF061-B1D3-4077-A232-B3208217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90</a:t>
            </a:fld>
            <a:endParaRPr 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7721B2-5479-49C0-AB79-DB291DFE3C68}"/>
              </a:ext>
            </a:extLst>
          </p:cNvPr>
          <p:cNvCxnSpPr/>
          <p:nvPr/>
        </p:nvCxnSpPr>
        <p:spPr>
          <a:xfrm>
            <a:off x="7848600" y="3124200"/>
            <a:ext cx="76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3438" t="77778" r="14499"/>
          <a:stretch/>
        </p:blipFill>
        <p:spPr bwMode="auto">
          <a:xfrm>
            <a:off x="228600" y="1626022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5062538" cy="226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124" y="2648199"/>
            <a:ext cx="5200876" cy="4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825" y="4709358"/>
            <a:ext cx="1552500" cy="31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87" y="5294020"/>
            <a:ext cx="3027375" cy="25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481" y="5820482"/>
            <a:ext cx="1203188" cy="2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12" y="6327544"/>
            <a:ext cx="1009125" cy="2522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09F85E-8D63-43A3-AE7C-BE375406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4038600" cy="470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Single-Stub Matching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26312"/>
            <a:ext cx="5527675" cy="8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6573" y="1789176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shunt element by a piece of short- or open-circuited transmission line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958542-030F-459A-9644-DDB8E8F1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00201"/>
            <a:ext cx="3620426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"/>
            <a:ext cx="4571999" cy="112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379" y="0"/>
            <a:ext cx="42771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535" y="2109788"/>
            <a:ext cx="559832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600200"/>
            <a:ext cx="2743200" cy="2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76800" y="1524000"/>
            <a:ext cx="2895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16240" y="4038600"/>
            <a:ext cx="991532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800" y="6248400"/>
            <a:ext cx="762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30C934-73D3-4E97-A80C-34FB11E0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8691"/>
            <a:ext cx="7620000" cy="335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4755155"/>
            <a:ext cx="7620001" cy="187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D0E93D-E8E8-4D1B-85BA-759FC22A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5715000" cy="50156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altLang="zh-CN" dirty="0" smtClean="0"/>
              <a:t>Check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98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37113</TotalTime>
  <Words>2593</Words>
  <Application>Microsoft Office PowerPoint</Application>
  <PresentationFormat>全屏显示(4:3)</PresentationFormat>
  <Paragraphs>589</Paragraphs>
  <Slides>95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6" baseType="lpstr">
      <vt:lpstr>华文仿宋</vt:lpstr>
      <vt:lpstr>幼圆</vt:lpstr>
      <vt:lpstr>Calibri</vt:lpstr>
      <vt:lpstr>Cambria Math</vt:lpstr>
      <vt:lpstr>Century Gothic</vt:lpstr>
      <vt:lpstr>Gill Sans MT</vt:lpstr>
      <vt:lpstr>Times New Roman</vt:lpstr>
      <vt:lpstr>Tw Cen MT</vt:lpstr>
      <vt:lpstr>Wingdings</vt:lpstr>
      <vt:lpstr>Wingdings 2</vt:lpstr>
      <vt:lpstr>Median</vt:lpstr>
      <vt:lpstr>2. Transmission Lines</vt:lpstr>
      <vt:lpstr>Chapter 2 Overview</vt:lpstr>
      <vt:lpstr>What are Transmission Lines</vt:lpstr>
      <vt:lpstr>Transmission Line is Two-Port Network</vt:lpstr>
      <vt:lpstr>Why Need Transmission Line Theory</vt:lpstr>
      <vt:lpstr>Transmission Line Effects</vt:lpstr>
      <vt:lpstr>Types of Transmission Modes</vt:lpstr>
      <vt:lpstr>Example of TEM Mode: Coaxial</vt:lpstr>
      <vt:lpstr>Dispersion in Transmission Lines</vt:lpstr>
      <vt:lpstr>PowerPoint 演示文稿</vt:lpstr>
      <vt:lpstr>Combination of Material and Structure Dispersion</vt:lpstr>
      <vt:lpstr>Examples of Material Dispersion</vt:lpstr>
      <vt:lpstr>Transmission Line Model</vt:lpstr>
      <vt:lpstr>Interpretation of Parameters</vt:lpstr>
      <vt:lpstr>PowerPoint 演示文稿</vt:lpstr>
      <vt:lpstr>Transmission-Line Equations</vt:lpstr>
      <vt:lpstr>Derivation of Wave Equations</vt:lpstr>
      <vt:lpstr>Solution of Wave Equations (cont.)</vt:lpstr>
      <vt:lpstr>Solution of Wave Equations (cont.)</vt:lpstr>
      <vt:lpstr>Summary of Impedance</vt:lpstr>
      <vt:lpstr>Example 2-1:  Air Line</vt:lpstr>
      <vt:lpstr>Lossless Microstrip Line</vt:lpstr>
      <vt:lpstr>Microstrip (cont.)</vt:lpstr>
      <vt:lpstr>Lossless Transmission Line</vt:lpstr>
      <vt:lpstr>PowerPoint 演示文稿</vt:lpstr>
      <vt:lpstr>Voltage Reflection Coefficient</vt:lpstr>
      <vt:lpstr>Voltage Reflection Coefficient</vt:lpstr>
      <vt:lpstr>Current Reflection Coefficient</vt:lpstr>
      <vt:lpstr>PowerPoint 演示文稿</vt:lpstr>
      <vt:lpstr>Standing Waves</vt:lpstr>
      <vt:lpstr>Standing-Wave Pattern</vt:lpstr>
      <vt:lpstr>Standing Wave Patterns for 3 Types of Loads</vt:lpstr>
      <vt:lpstr>Maxima &amp; Minima</vt:lpstr>
      <vt:lpstr>Maxima &amp; Minima (cont.)</vt:lpstr>
      <vt:lpstr>Example 2-6:  Measuring ZL with a Slotted Line</vt:lpstr>
      <vt:lpstr>Wave Impedance</vt:lpstr>
      <vt:lpstr>Input Impedance</vt:lpstr>
      <vt:lpstr>PowerPoint 演示文稿</vt:lpstr>
      <vt:lpstr>PowerPoint 演示文稿</vt:lpstr>
      <vt:lpstr>PowerPoint 演示文稿</vt:lpstr>
      <vt:lpstr>Short-Circuited Line</vt:lpstr>
      <vt:lpstr>PowerPoint 演示文稿</vt:lpstr>
      <vt:lpstr>Open-Circuited Line</vt:lpstr>
      <vt:lpstr>Short-Circuit/Open-Circuit Method</vt:lpstr>
      <vt:lpstr>Half Wavelength Line</vt:lpstr>
      <vt:lpstr>Quarter Wavelength Line</vt:lpstr>
      <vt:lpstr>Terminated by Another TL</vt:lpstr>
      <vt:lpstr>PowerPoint 演示文稿</vt:lpstr>
      <vt:lpstr>PowerPoint 演示文稿</vt:lpstr>
      <vt:lpstr>Instantaneous Power Flow</vt:lpstr>
      <vt:lpstr>Average Power</vt:lpstr>
      <vt:lpstr>The Smith Chart</vt:lpstr>
      <vt:lpstr>Complex Γ Plane</vt:lpstr>
      <vt:lpstr>Constant SWR Circles</vt:lpstr>
      <vt:lpstr>Smith Chart Parametric Equations</vt:lpstr>
      <vt:lpstr>Resistance (rL) Circles</vt:lpstr>
      <vt:lpstr>Examples</vt:lpstr>
      <vt:lpstr>Reactance (xL) Circles (Inductive)</vt:lpstr>
      <vt:lpstr>Reactance (xL) Circles (Capacitive)</vt:lpstr>
      <vt:lpstr>Examples</vt:lpstr>
      <vt:lpstr>rL and xL Circles</vt:lpstr>
      <vt:lpstr>PowerPoint 演示文稿</vt:lpstr>
      <vt:lpstr>Determine Input Impedance</vt:lpstr>
      <vt:lpstr>Determine Input Impedance (cont.)</vt:lpstr>
      <vt:lpstr>A Simple Way to Get SWR</vt:lpstr>
      <vt:lpstr>Vmax and Vmin Point</vt:lpstr>
      <vt:lpstr>Summary of Special Points and lines</vt:lpstr>
      <vt:lpstr>Summary of Scales</vt:lpstr>
      <vt:lpstr>General Steps</vt:lpstr>
      <vt:lpstr>Example</vt:lpstr>
      <vt:lpstr> </vt:lpstr>
      <vt:lpstr>PowerPoint 演示文稿</vt:lpstr>
      <vt:lpstr>Determine Admittance from Impedance</vt:lpstr>
      <vt:lpstr>Admittance Circles (gL and bL)</vt:lpstr>
      <vt:lpstr>Impedance and Admittance Calculation</vt:lpstr>
      <vt:lpstr>Impedance Matching</vt:lpstr>
      <vt:lpstr>Matching Network</vt:lpstr>
      <vt:lpstr>Benefits of Matching</vt:lpstr>
      <vt:lpstr>Important Design Factors</vt:lpstr>
      <vt:lpstr>Possibility of Matching</vt:lpstr>
      <vt:lpstr>Examples of Matching Networks</vt:lpstr>
      <vt:lpstr>Lumped-Element Matching</vt:lpstr>
      <vt:lpstr>L-section</vt:lpstr>
      <vt:lpstr>Cont.</vt:lpstr>
      <vt:lpstr>Analytical Solutions (First Kind)</vt:lpstr>
      <vt:lpstr>Analytical Solutions (Second Kind)</vt:lpstr>
      <vt:lpstr>Smith Chart Solution (First Kind)</vt:lpstr>
      <vt:lpstr>Smith Chart Solution (Second Kind)</vt:lpstr>
      <vt:lpstr>Lumped-Element Matching with T-Lines</vt:lpstr>
      <vt:lpstr>PowerPoint 演示文稿</vt:lpstr>
      <vt:lpstr>Cont.</vt:lpstr>
      <vt:lpstr>Single-Stub Matching</vt:lpstr>
      <vt:lpstr> </vt:lpstr>
      <vt:lpstr>Summary</vt:lpstr>
      <vt:lpstr>Check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Administrator</cp:lastModifiedBy>
  <cp:revision>621</cp:revision>
  <cp:lastPrinted>2010-01-14T22:50:23Z</cp:lastPrinted>
  <dcterms:created xsi:type="dcterms:W3CDTF">2010-03-25T17:29:30Z</dcterms:created>
  <dcterms:modified xsi:type="dcterms:W3CDTF">2021-05-17T16:22:01Z</dcterms:modified>
</cp:coreProperties>
</file>